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handoutMasterIdLst>
    <p:handoutMasterId r:id="rId30"/>
  </p:handoutMasterIdLst>
  <p:sldIdLst>
    <p:sldId id="256" r:id="rId2"/>
    <p:sldId id="276" r:id="rId3"/>
    <p:sldId id="277" r:id="rId4"/>
    <p:sldId id="257" r:id="rId5"/>
    <p:sldId id="258" r:id="rId6"/>
    <p:sldId id="259" r:id="rId7"/>
    <p:sldId id="281" r:id="rId8"/>
    <p:sldId id="260" r:id="rId9"/>
    <p:sldId id="268" r:id="rId10"/>
    <p:sldId id="274" r:id="rId11"/>
    <p:sldId id="275" r:id="rId12"/>
    <p:sldId id="282" r:id="rId13"/>
    <p:sldId id="261" r:id="rId14"/>
    <p:sldId id="269" r:id="rId15"/>
    <p:sldId id="270" r:id="rId16"/>
    <p:sldId id="271" r:id="rId17"/>
    <p:sldId id="272" r:id="rId18"/>
    <p:sldId id="283" r:id="rId19"/>
    <p:sldId id="262" r:id="rId20"/>
    <p:sldId id="263" r:id="rId21"/>
    <p:sldId id="264" r:id="rId22"/>
    <p:sldId id="273" r:id="rId23"/>
    <p:sldId id="266" r:id="rId24"/>
    <p:sldId id="267"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04"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BBD731-006A-481C-BCC9-905F31320DB4}" type="datetimeFigureOut">
              <a:rPr lang="en-CA" smtClean="0"/>
              <a:pPr/>
              <a:t>26/01/2016</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BD9A42-7E9F-475D-AF60-3020B83A1ECB}"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70C579-3E51-4C8B-8F4C-BB05A0743F14}" type="datetimeFigureOut">
              <a:rPr lang="en-CA" smtClean="0"/>
              <a:pPr/>
              <a:t>26/01/2016</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70D4F3-5D65-4EFA-A9E5-702C57D91F4C}"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15000"/>
              </a:lnSpc>
              <a:spcAft>
                <a:spcPts val="0"/>
              </a:spcAft>
            </a:pPr>
            <a:r>
              <a:rPr lang="en-US" sz="1200" dirty="0" smtClean="0">
                <a:latin typeface="+mn-lt"/>
                <a:ea typeface="Calibri"/>
                <a:cs typeface="Times New Roman"/>
              </a:rPr>
              <a:t>2007 stairs</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2009 Roof</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2013 Flooring</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2013 Controls</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200" dirty="0" smtClean="0">
              <a:latin typeface="+mn-lt"/>
              <a:ea typeface="Calibri"/>
              <a:cs typeface="Times New Roman"/>
            </a:endParaRPr>
          </a:p>
          <a:p>
            <a:pPr>
              <a:lnSpc>
                <a:spcPct val="115000"/>
              </a:lnSpc>
              <a:spcAft>
                <a:spcPts val="0"/>
              </a:spcAft>
            </a:pPr>
            <a:r>
              <a:rPr lang="en-US" sz="1200" dirty="0" smtClean="0">
                <a:latin typeface="+mn-lt"/>
                <a:ea typeface="Calibri"/>
                <a:cs typeface="Times New Roman"/>
              </a:rPr>
              <a:t>$ 20,422.</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$146,756.</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$ 65,263.</a:t>
            </a:r>
          </a:p>
          <a:p>
            <a:pPr marL="0" marR="0" indent="0" algn="l" defTabSz="914400" rtl="0" eaLnBrk="1" fontAlgn="auto" latinLnBrk="0" hangingPunct="1">
              <a:lnSpc>
                <a:spcPct val="115000"/>
              </a:lnSpc>
              <a:spcBef>
                <a:spcPts val="0"/>
              </a:spcBef>
              <a:spcAft>
                <a:spcPts val="0"/>
              </a:spcAft>
              <a:buClrTx/>
              <a:buSzTx/>
              <a:buFontTx/>
              <a:buNone/>
              <a:tabLst/>
              <a:defRPr/>
            </a:pPr>
            <a:r>
              <a:rPr lang="en-US" sz="1200" dirty="0" smtClean="0">
                <a:latin typeface="+mn-lt"/>
                <a:ea typeface="Calibri"/>
                <a:cs typeface="Times New Roman"/>
              </a:rPr>
              <a:t>$ 14,558.</a:t>
            </a:r>
            <a:endParaRPr lang="en-CA" sz="12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200" dirty="0" smtClean="0">
              <a:latin typeface="+mn-lt"/>
              <a:ea typeface="Calibri"/>
              <a:cs typeface="Times New Roman"/>
            </a:endParaRPr>
          </a:p>
          <a:p>
            <a:endParaRPr lang="en-CA" dirty="0"/>
          </a:p>
        </p:txBody>
      </p:sp>
      <p:sp>
        <p:nvSpPr>
          <p:cNvPr id="4" name="Slide Number Placeholder 3"/>
          <p:cNvSpPr>
            <a:spLocks noGrp="1"/>
          </p:cNvSpPr>
          <p:nvPr>
            <p:ph type="sldNum" sz="quarter" idx="10"/>
          </p:nvPr>
        </p:nvSpPr>
        <p:spPr/>
        <p:txBody>
          <a:bodyPr/>
          <a:lstStyle/>
          <a:p>
            <a:fld id="{0D70D4F3-5D65-4EFA-A9E5-702C57D91F4C}"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FF6DF49-0FD1-4D1B-A74B-114FE1DECD6E}" type="datetimeFigureOut">
              <a:rPr lang="en-CA" smtClean="0"/>
              <a:pPr/>
              <a:t>26/01/2016</a:t>
            </a:fld>
            <a:endParaRPr lang="en-C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29B66B4-29C6-49F9-8A94-10E828D68EA4}"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F6DF49-0FD1-4D1B-A74B-114FE1DECD6E}" type="datetimeFigureOut">
              <a:rPr lang="en-CA" smtClean="0"/>
              <a:pPr/>
              <a:t>26/01/2016</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F6DF49-0FD1-4D1B-A74B-114FE1DECD6E}" type="datetimeFigureOut">
              <a:rPr lang="en-CA" smtClean="0"/>
              <a:pPr/>
              <a:t>26/01/2016</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F6DF49-0FD1-4D1B-A74B-114FE1DECD6E}" type="datetimeFigureOut">
              <a:rPr lang="en-CA" smtClean="0"/>
              <a:pPr/>
              <a:t>26/01/2016</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FF6DF49-0FD1-4D1B-A74B-114FE1DECD6E}" type="datetimeFigureOut">
              <a:rPr lang="en-CA" smtClean="0"/>
              <a:pPr/>
              <a:t>26/01/2016</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029B66B4-29C6-49F9-8A94-10E828D68EA4}" type="slidenum">
              <a:rPr lang="en-CA" smtClean="0"/>
              <a:pPr/>
              <a:t>‹#›</a:t>
            </a:fld>
            <a:endParaRPr lang="en-C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FF6DF49-0FD1-4D1B-A74B-114FE1DECD6E}" type="datetimeFigureOut">
              <a:rPr lang="en-CA" smtClean="0"/>
              <a:pPr/>
              <a:t>26/01/2016</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029B66B4-29C6-49F9-8A94-10E828D68EA4}" type="slidenum">
              <a:rPr lang="en-CA" smtClean="0"/>
              <a:pPr/>
              <a:t>‹#›</a:t>
            </a:fld>
            <a:endParaRPr lang="en-C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FF6DF49-0FD1-4D1B-A74B-114FE1DECD6E}" type="datetimeFigureOut">
              <a:rPr lang="en-CA" smtClean="0"/>
              <a:pPr/>
              <a:t>26/01/2016</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029B66B4-29C6-49F9-8A94-10E828D68EA4}"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FF6DF49-0FD1-4D1B-A74B-114FE1DECD6E}" type="datetimeFigureOut">
              <a:rPr lang="en-CA" smtClean="0"/>
              <a:pPr/>
              <a:t>26/01/2016</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029B66B4-29C6-49F9-8A94-10E828D68EA4}" type="slidenum">
              <a:rPr lang="en-CA" smtClean="0"/>
              <a:pPr/>
              <a:t>‹#›</a:t>
            </a:fld>
            <a:endParaRPr lang="en-C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FF6DF49-0FD1-4D1B-A74B-114FE1DECD6E}" type="datetimeFigureOut">
              <a:rPr lang="en-CA" smtClean="0"/>
              <a:pPr/>
              <a:t>26/01/2016</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029B66B4-29C6-49F9-8A94-10E828D68EA4}"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FF6DF49-0FD1-4D1B-A74B-114FE1DECD6E}" type="datetimeFigureOut">
              <a:rPr lang="en-CA" smtClean="0"/>
              <a:pPr/>
              <a:t>26/01/2016</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029B66B4-29C6-49F9-8A94-10E828D68EA4}"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FF6DF49-0FD1-4D1B-A74B-114FE1DECD6E}" type="datetimeFigureOut">
              <a:rPr lang="en-CA" smtClean="0"/>
              <a:pPr/>
              <a:t>26/01/2016</a:t>
            </a:fld>
            <a:endParaRPr lang="en-C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29B66B4-29C6-49F9-8A94-10E828D68EA4}" type="slidenum">
              <a:rPr lang="en-CA" smtClean="0"/>
              <a:pPr/>
              <a:t>‹#›</a:t>
            </a:fld>
            <a:endParaRPr lang="en-C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FF6DF49-0FD1-4D1B-A74B-114FE1DECD6E}" type="datetimeFigureOut">
              <a:rPr lang="en-CA" smtClean="0"/>
              <a:pPr/>
              <a:t>26/01/2016</a:t>
            </a:fld>
            <a:endParaRPr lang="en-C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29B66B4-29C6-49F9-8A94-10E828D68EA4}"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368151"/>
          </a:xfrm>
        </p:spPr>
        <p:txBody>
          <a:bodyPr>
            <a:normAutofit fontScale="90000"/>
          </a:bodyPr>
          <a:lstStyle/>
          <a:p>
            <a:r>
              <a:rPr lang="en-CA" dirty="0" smtClean="0"/>
              <a:t>Timmins PAR </a:t>
            </a:r>
            <a:r>
              <a:rPr lang="en-CA" dirty="0" smtClean="0"/>
              <a:t>2015-16</a:t>
            </a:r>
            <a:br>
              <a:rPr lang="en-CA" dirty="0" smtClean="0"/>
            </a:br>
            <a:r>
              <a:rPr lang="en-CA" dirty="0" smtClean="0"/>
              <a:t>Initial Staff Report</a:t>
            </a:r>
            <a:endParaRPr lang="en-CA" dirty="0"/>
          </a:p>
        </p:txBody>
      </p:sp>
      <p:sp>
        <p:nvSpPr>
          <p:cNvPr id="3" name="Subtitle 2"/>
          <p:cNvSpPr>
            <a:spLocks noGrp="1"/>
          </p:cNvSpPr>
          <p:nvPr>
            <p:ph type="subTitle" idx="1"/>
          </p:nvPr>
        </p:nvSpPr>
        <p:spPr>
          <a:xfrm>
            <a:off x="539552" y="2060848"/>
            <a:ext cx="7848872" cy="3577952"/>
          </a:xfrm>
        </p:spPr>
        <p:txBody>
          <a:bodyPr>
            <a:normAutofit/>
          </a:bodyPr>
          <a:lstStyle/>
          <a:p>
            <a:r>
              <a:rPr lang="en-CA" dirty="0" smtClean="0"/>
              <a:t>O’Gorman High School</a:t>
            </a:r>
          </a:p>
          <a:p>
            <a:r>
              <a:rPr lang="en-CA" dirty="0" smtClean="0"/>
              <a:t> O’Gorman Intermediate Catholic School</a:t>
            </a:r>
          </a:p>
          <a:p>
            <a:r>
              <a:rPr lang="en-CA" dirty="0" smtClean="0"/>
              <a:t>Sacred </a:t>
            </a:r>
            <a:r>
              <a:rPr lang="en-CA" dirty="0"/>
              <a:t>H</a:t>
            </a:r>
            <a:r>
              <a:rPr lang="en-CA" dirty="0" smtClean="0"/>
              <a:t>eart School</a:t>
            </a:r>
          </a:p>
          <a:p>
            <a:r>
              <a:rPr lang="en-CA" dirty="0" smtClean="0"/>
              <a:t>St. Paul School</a:t>
            </a:r>
          </a:p>
          <a:p>
            <a:r>
              <a:rPr lang="en-CA" dirty="0"/>
              <a:t>3</a:t>
            </a:r>
            <a:r>
              <a:rPr lang="en-CA" dirty="0" smtClean="0"/>
              <a:t>83 Birch Street North</a:t>
            </a:r>
          </a:p>
          <a:p>
            <a:r>
              <a:rPr lang="en-CA" dirty="0" smtClean="0"/>
              <a:t>101 Spruce Street North</a:t>
            </a:r>
          </a:p>
          <a:p>
            <a:endParaRPr lang="en-CA" dirty="0" smtClean="0"/>
          </a:p>
          <a:p>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600303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93575">
                <a:tc>
                  <a:txBody>
                    <a:bodyPr/>
                    <a:lstStyle/>
                    <a:p>
                      <a:r>
                        <a:rPr lang="en-CA" dirty="0" smtClean="0"/>
                        <a:t>School</a:t>
                      </a:r>
                      <a:endParaRPr lang="en-CA" dirty="0"/>
                    </a:p>
                  </a:txBody>
                  <a:tcPr/>
                </a:tc>
                <a:tc>
                  <a:txBody>
                    <a:bodyPr/>
                    <a:lstStyle/>
                    <a:p>
                      <a:r>
                        <a:rPr lang="en-CA" dirty="0" smtClean="0"/>
                        <a:t>Year Built</a:t>
                      </a:r>
                      <a:endParaRPr lang="en-CA" dirty="0"/>
                    </a:p>
                  </a:txBody>
                  <a:tcPr/>
                </a:tc>
                <a:tc>
                  <a:txBody>
                    <a:bodyPr/>
                    <a:lstStyle/>
                    <a:p>
                      <a:r>
                        <a:rPr lang="en-CA" dirty="0" smtClean="0"/>
                        <a:t>Additions</a:t>
                      </a:r>
                      <a:endParaRPr lang="en-CA" dirty="0"/>
                    </a:p>
                  </a:txBody>
                  <a:tcPr/>
                </a:tc>
                <a:tc>
                  <a:txBody>
                    <a:bodyPr/>
                    <a:lstStyle/>
                    <a:p>
                      <a:r>
                        <a:rPr lang="en-CA" dirty="0" smtClean="0"/>
                        <a:t>Capital</a:t>
                      </a:r>
                      <a:r>
                        <a:rPr lang="en-CA" baseline="0" dirty="0" smtClean="0"/>
                        <a:t> Expenditures</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Cost</a:t>
                      </a:r>
                    </a:p>
                  </a:txBody>
                  <a:tcPr/>
                </a:tc>
              </a:tr>
              <a:tr h="3291272">
                <a:tc>
                  <a:txBody>
                    <a:bodyPr/>
                    <a:lstStyle/>
                    <a:p>
                      <a:r>
                        <a:rPr lang="en-CA" dirty="0" smtClean="0"/>
                        <a:t>OICS</a:t>
                      </a:r>
                      <a:endParaRPr lang="en-CA" dirty="0"/>
                    </a:p>
                  </a:txBody>
                  <a:tcPr/>
                </a:tc>
                <a:tc>
                  <a:txBody>
                    <a:bodyPr/>
                    <a:lstStyle/>
                    <a:p>
                      <a:r>
                        <a:rPr lang="en-US" sz="1800" kern="1200" dirty="0" smtClean="0">
                          <a:solidFill>
                            <a:schemeClr val="dk1"/>
                          </a:solidFill>
                          <a:latin typeface="+mn-lt"/>
                          <a:ea typeface="+mn-ea"/>
                          <a:cs typeface="+mn-cs"/>
                        </a:rPr>
                        <a:t>1960</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1998, 2006</a:t>
                      </a:r>
                      <a:endParaRPr lang="en-CA" dirty="0" smtClean="0"/>
                    </a:p>
                  </a:txBody>
                  <a:tcPr/>
                </a:tc>
                <a:tc>
                  <a:txBody>
                    <a:bodyPr/>
                    <a:lstStyle/>
                    <a:p>
                      <a:pPr>
                        <a:lnSpc>
                          <a:spcPct val="115000"/>
                        </a:lnSpc>
                        <a:spcAft>
                          <a:spcPts val="0"/>
                        </a:spcAft>
                      </a:pPr>
                      <a:r>
                        <a:rPr lang="en-US" sz="1800" dirty="0">
                          <a:latin typeface="+mn-lt"/>
                          <a:ea typeface="Calibri"/>
                          <a:cs typeface="Times New Roman"/>
                        </a:rPr>
                        <a:t>2000 phase </a:t>
                      </a:r>
                      <a:r>
                        <a:rPr lang="en-US" sz="1800" dirty="0" smtClean="0">
                          <a:latin typeface="+mn-lt"/>
                          <a:ea typeface="Calibri"/>
                          <a:cs typeface="Times New Roman"/>
                        </a:rPr>
                        <a:t>2</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2003 Tech studies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2003 Showers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2006 Gym</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2010 Energy retrofit</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2015 Interior </a:t>
                      </a:r>
                      <a:r>
                        <a:rPr lang="en-US" sz="1800" dirty="0" err="1" smtClean="0">
                          <a:latin typeface="+mn-lt"/>
                          <a:ea typeface="Calibri"/>
                          <a:cs typeface="Times New Roman"/>
                        </a:rPr>
                        <a:t>reno</a:t>
                      </a:r>
                      <a:endParaRPr lang="en-CA" sz="1800" dirty="0" smtClean="0">
                        <a:latin typeface="+mn-lt"/>
                        <a:ea typeface="Calibri"/>
                        <a:cs typeface="Times New Roman"/>
                      </a:endParaRPr>
                    </a:p>
                    <a:p>
                      <a:pPr>
                        <a:lnSpc>
                          <a:spcPct val="115000"/>
                        </a:lnSpc>
                        <a:spcAft>
                          <a:spcPts val="0"/>
                        </a:spcAft>
                      </a:pPr>
                      <a:endParaRPr lang="en-CA" sz="1800" dirty="0">
                        <a:latin typeface="+mn-lt"/>
                        <a:ea typeface="Calibri"/>
                        <a:cs typeface="Times New Roman"/>
                      </a:endParaRPr>
                    </a:p>
                  </a:txBody>
                  <a:tcPr marL="68580" marR="68580" marT="0" marB="0"/>
                </a:tc>
                <a:tc>
                  <a:txBody>
                    <a:bodyPr/>
                    <a:lstStyle/>
                    <a:p>
                      <a:pPr>
                        <a:lnSpc>
                          <a:spcPct val="115000"/>
                        </a:lnSpc>
                        <a:spcAft>
                          <a:spcPts val="0"/>
                        </a:spcAft>
                      </a:pPr>
                      <a:r>
                        <a:rPr lang="en-US" sz="1800" b="0" dirty="0" smtClean="0">
                          <a:latin typeface="+mn-lt"/>
                          <a:ea typeface="Calibri"/>
                          <a:cs typeface="Times New Roman"/>
                        </a:rPr>
                        <a:t>$  </a:t>
                      </a:r>
                      <a:r>
                        <a:rPr lang="en-US" sz="1800" b="0" dirty="0">
                          <a:latin typeface="+mn-lt"/>
                          <a:ea typeface="Calibri"/>
                          <a:cs typeface="Times New Roman"/>
                        </a:rPr>
                        <a:t>319,267</a:t>
                      </a:r>
                      <a:r>
                        <a:rPr lang="en-US" sz="1800" b="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  112,344.</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   63,911.</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$4,656,144.</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  176,319.</a:t>
                      </a:r>
                      <a:endParaRPr lang="en-CA"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u="sng" dirty="0" smtClean="0">
                          <a:latin typeface="+mn-lt"/>
                          <a:ea typeface="Calibri"/>
                          <a:cs typeface="Times New Roman"/>
                        </a:rPr>
                        <a:t>$  255,066.</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b="0" dirty="0" smtClean="0">
                          <a:latin typeface="+mn-lt"/>
                          <a:ea typeface="Calibri"/>
                          <a:cs typeface="Times New Roman"/>
                        </a:rPr>
                        <a:t>$5, 583,047.</a:t>
                      </a:r>
                      <a:endParaRPr lang="en-CA" sz="1800" b="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b="1"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b="1"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b="1"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b="1" dirty="0" smtClean="0">
                        <a:latin typeface="+mn-lt"/>
                        <a:ea typeface="Calibri"/>
                        <a:cs typeface="Times New Roman"/>
                      </a:endParaRPr>
                    </a:p>
                    <a:p>
                      <a:pPr>
                        <a:lnSpc>
                          <a:spcPct val="115000"/>
                        </a:lnSpc>
                        <a:spcAft>
                          <a:spcPts val="0"/>
                        </a:spcAft>
                      </a:pPr>
                      <a:endParaRPr lang="en-CA" sz="1800" b="1" dirty="0">
                        <a:latin typeface="+mn-lt"/>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lstStyle/>
          <a:p>
            <a:r>
              <a:rPr lang="en-US" dirty="0" smtClean="0"/>
              <a:t>1. Accommodation issue(s)</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957795"/>
          <a:ext cx="8229600" cy="53721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602886">
                <a:tc>
                  <a:txBody>
                    <a:bodyPr/>
                    <a:lstStyle/>
                    <a:p>
                      <a:pPr algn="ctr"/>
                      <a:r>
                        <a:rPr lang="en-CA" dirty="0" smtClean="0"/>
                        <a:t>School</a:t>
                      </a:r>
                      <a:endParaRPr lang="en-CA" dirty="0"/>
                    </a:p>
                  </a:txBody>
                  <a:tcPr/>
                </a:tc>
                <a:tc>
                  <a:txBody>
                    <a:bodyPr/>
                    <a:lstStyle/>
                    <a:p>
                      <a:pPr algn="ctr"/>
                      <a:r>
                        <a:rPr lang="en-CA" dirty="0" smtClean="0"/>
                        <a:t>Year Built</a:t>
                      </a:r>
                      <a:endParaRPr lang="en-CA" dirty="0"/>
                    </a:p>
                  </a:txBody>
                  <a:tcPr/>
                </a:tc>
                <a:tc>
                  <a:txBody>
                    <a:bodyPr/>
                    <a:lstStyle/>
                    <a:p>
                      <a:pPr algn="ctr"/>
                      <a:r>
                        <a:rPr lang="en-CA" dirty="0" smtClean="0"/>
                        <a:t>Additions</a:t>
                      </a:r>
                      <a:endParaRPr lang="en-CA" dirty="0"/>
                    </a:p>
                  </a:txBody>
                  <a:tcPr/>
                </a:tc>
                <a:tc>
                  <a:txBody>
                    <a:bodyPr/>
                    <a:lstStyle/>
                    <a:p>
                      <a:pPr algn="ctr"/>
                      <a:r>
                        <a:rPr lang="en-CA" dirty="0" smtClean="0"/>
                        <a:t>Capital</a:t>
                      </a:r>
                      <a:r>
                        <a:rPr lang="en-CA" baseline="0" dirty="0" smtClean="0"/>
                        <a:t> Expenditures</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Cost</a:t>
                      </a:r>
                    </a:p>
                  </a:txBody>
                  <a:tcPr/>
                </a:tc>
              </a:tr>
              <a:tr h="2070269">
                <a:tc>
                  <a:txBody>
                    <a:bodyPr/>
                    <a:lstStyle/>
                    <a:p>
                      <a:r>
                        <a:rPr lang="en-CA" dirty="0" smtClean="0"/>
                        <a:t>Sacred Heart</a:t>
                      </a:r>
                      <a:endParaRPr lang="en-CA" dirty="0"/>
                    </a:p>
                  </a:txBody>
                  <a:tcPr/>
                </a:tc>
                <a:tc>
                  <a:txBody>
                    <a:bodyPr/>
                    <a:lstStyle/>
                    <a:p>
                      <a:r>
                        <a:rPr lang="en-CA" dirty="0" smtClean="0"/>
                        <a:t>1936</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1963, 84, 96</a:t>
                      </a:r>
                      <a:endParaRPr lang="en-CA" dirty="0" smtClean="0"/>
                    </a:p>
                  </a:txBody>
                  <a:tcPr/>
                </a:tc>
                <a:tc>
                  <a:txBody>
                    <a:bodyPr/>
                    <a:lstStyle/>
                    <a:p>
                      <a:pPr>
                        <a:lnSpc>
                          <a:spcPct val="115000"/>
                        </a:lnSpc>
                        <a:spcAft>
                          <a:spcPts val="0"/>
                        </a:spcAft>
                      </a:pPr>
                      <a:r>
                        <a:rPr lang="en-US" sz="1800" dirty="0" smtClean="0">
                          <a:latin typeface="+mn-lt"/>
                          <a:ea typeface="Calibri"/>
                          <a:cs typeface="Times New Roman"/>
                        </a:rPr>
                        <a:t>2007 stairs</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2009 Roof</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2013 Flooring</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2013 Controls</a:t>
                      </a:r>
                      <a:endParaRPr lang="en-CA" sz="1800" dirty="0" smtClean="0">
                        <a:latin typeface="+mn-lt"/>
                        <a:ea typeface="Calibri"/>
                        <a:cs typeface="Times New Roman"/>
                      </a:endParaRPr>
                    </a:p>
                  </a:txBody>
                  <a:tcPr marL="68580" marR="68580" marT="0" marB="0"/>
                </a:tc>
                <a:tc>
                  <a:txBody>
                    <a:bodyPr/>
                    <a:lstStyle/>
                    <a:p>
                      <a:pPr>
                        <a:lnSpc>
                          <a:spcPct val="115000"/>
                        </a:lnSpc>
                        <a:spcAft>
                          <a:spcPts val="0"/>
                        </a:spcAft>
                      </a:pPr>
                      <a:r>
                        <a:rPr lang="en-US" sz="1800" dirty="0" smtClean="0">
                          <a:latin typeface="+mn-lt"/>
                          <a:ea typeface="Calibri"/>
                          <a:cs typeface="Times New Roman"/>
                        </a:rPr>
                        <a:t>$ 20,422.</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$146,756.</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$ 65,263.</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u="sng" dirty="0" smtClean="0">
                          <a:latin typeface="+mn-lt"/>
                          <a:ea typeface="Calibri"/>
                          <a:cs typeface="Times New Roman"/>
                        </a:rPr>
                        <a:t>$ 14,558.</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$ 246,999.</a:t>
                      </a:r>
                      <a:endParaRPr lang="en-CA" sz="1800" dirty="0" smtClean="0">
                        <a:latin typeface="+mn-lt"/>
                        <a:ea typeface="Calibri"/>
                        <a:cs typeface="Times New Roman"/>
                      </a:endParaRPr>
                    </a:p>
                  </a:txBody>
                  <a:tcPr marL="68580" marR="68580" marT="0" marB="0"/>
                </a:tc>
              </a:tr>
              <a:tr h="2367406">
                <a:tc>
                  <a:txBody>
                    <a:bodyPr/>
                    <a:lstStyle/>
                    <a:p>
                      <a:r>
                        <a:rPr lang="en-CA" dirty="0" smtClean="0"/>
                        <a:t>St. Paul</a:t>
                      </a:r>
                      <a:endParaRPr lang="en-CA" dirty="0"/>
                    </a:p>
                  </a:txBody>
                  <a:tcPr/>
                </a:tc>
                <a:tc>
                  <a:txBody>
                    <a:bodyPr/>
                    <a:lstStyle/>
                    <a:p>
                      <a:r>
                        <a:rPr lang="en-CA" dirty="0" smtClean="0"/>
                        <a:t>1966</a:t>
                      </a:r>
                      <a:endParaRPr lang="en-CA" dirty="0"/>
                    </a:p>
                  </a:txBody>
                  <a:tcPr/>
                </a:tc>
                <a:tc>
                  <a:txBody>
                    <a:bodyPr/>
                    <a:lstStyle/>
                    <a:p>
                      <a:endParaRPr lang="en-CA"/>
                    </a:p>
                  </a:txBody>
                  <a:tcPr/>
                </a:tc>
                <a:tc>
                  <a:txBody>
                    <a:bodyPr/>
                    <a:lstStyle/>
                    <a:p>
                      <a:pPr>
                        <a:lnSpc>
                          <a:spcPct val="115000"/>
                        </a:lnSpc>
                        <a:spcAft>
                          <a:spcPts val="0"/>
                        </a:spcAft>
                      </a:pPr>
                      <a:r>
                        <a:rPr lang="en-US" sz="1800" dirty="0" smtClean="0">
                          <a:latin typeface="+mn-lt"/>
                          <a:ea typeface="Calibri"/>
                          <a:cs typeface="Times New Roman"/>
                        </a:rPr>
                        <a:t>2000 </a:t>
                      </a:r>
                      <a:r>
                        <a:rPr lang="en-US" sz="1800" dirty="0" err="1" smtClean="0">
                          <a:latin typeface="+mn-lt"/>
                          <a:ea typeface="Calibri"/>
                          <a:cs typeface="Times New Roman"/>
                        </a:rPr>
                        <a:t>Porta-pak</a:t>
                      </a: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2004 </a:t>
                      </a:r>
                      <a:r>
                        <a:rPr lang="en-US" sz="1800" dirty="0" err="1" smtClean="0">
                          <a:latin typeface="+mn-lt"/>
                          <a:ea typeface="Calibri"/>
                          <a:cs typeface="Times New Roman"/>
                        </a:rPr>
                        <a:t>Renos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2010 Roof</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2010 </a:t>
                      </a:r>
                      <a:r>
                        <a:rPr lang="en-US" sz="1800" dirty="0" err="1" smtClean="0">
                          <a:latin typeface="+mn-lt"/>
                          <a:ea typeface="Calibri"/>
                          <a:cs typeface="Times New Roman"/>
                        </a:rPr>
                        <a:t>Blrs</a:t>
                      </a:r>
                      <a:r>
                        <a:rPr lang="en-US" sz="1800" dirty="0" smtClean="0">
                          <a:latin typeface="+mn-lt"/>
                          <a:ea typeface="Calibri"/>
                          <a:cs typeface="Times New Roman"/>
                        </a:rPr>
                        <a:t>/</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Energy retro.</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2014Daycare</a:t>
                      </a:r>
                      <a:endParaRPr lang="en-CA" sz="1800" dirty="0" smtClean="0">
                        <a:latin typeface="+mn-lt"/>
                        <a:ea typeface="Calibri"/>
                        <a:cs typeface="Times New Roman"/>
                      </a:endParaRPr>
                    </a:p>
                  </a:txBody>
                  <a:tcPr marL="68580" marR="68580" marT="0" marB="0"/>
                </a:tc>
                <a:tc>
                  <a:txBody>
                    <a:bodyPr/>
                    <a:lstStyle/>
                    <a:p>
                      <a:pPr>
                        <a:lnSpc>
                          <a:spcPct val="115000"/>
                        </a:lnSpc>
                        <a:spcAft>
                          <a:spcPts val="0"/>
                        </a:spcAft>
                      </a:pPr>
                      <a:r>
                        <a:rPr lang="en-US" sz="1800" dirty="0" smtClean="0">
                          <a:latin typeface="+mn-lt"/>
                          <a:ea typeface="Calibri"/>
                          <a:cs typeface="Times New Roman"/>
                        </a:rPr>
                        <a:t>$218,913.</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$1,176,578.</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$290,660.</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$656,416.</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u="sng" dirty="0" smtClean="0">
                          <a:latin typeface="+mn-lt"/>
                          <a:ea typeface="Calibri"/>
                          <a:cs typeface="Times New Roman"/>
                        </a:rPr>
                        <a:t>$391,758.</a:t>
                      </a: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$2,734,325</a:t>
                      </a:r>
                      <a:r>
                        <a:rPr kumimoji="0" lang="en-US" sz="1800" kern="1200" dirty="0" smtClean="0">
                          <a:solidFill>
                            <a:schemeClr val="dk1"/>
                          </a:solidFill>
                          <a:latin typeface="+mn-lt"/>
                          <a:ea typeface="+mn-ea"/>
                          <a:cs typeface="+mn-cs"/>
                        </a:rPr>
                        <a:t>.</a:t>
                      </a:r>
                      <a:endParaRPr lang="en-CA" sz="1800" dirty="0" smtClean="0">
                        <a:latin typeface="+mn-lt"/>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lstStyle/>
          <a:p>
            <a:r>
              <a:rPr lang="en-US" dirty="0" smtClean="0"/>
              <a:t>1. Accommodation issue(s)</a:t>
            </a:r>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No work in the 5 Year Capital Plan to be done on the 4 Timmins Schools from 2016 to 2020</a:t>
            </a:r>
          </a:p>
          <a:p>
            <a:r>
              <a:rPr lang="en-CA" dirty="0" smtClean="0"/>
              <a:t>Planned expenditures at 383 Birch include (depending on decision on PAR): </a:t>
            </a:r>
          </a:p>
          <a:p>
            <a:pPr lvl="1">
              <a:buFont typeface="Arial" pitchFamily="34" charset="0"/>
              <a:buChar char="•"/>
            </a:pPr>
            <a:r>
              <a:rPr lang="en-CA" sz="2800" dirty="0" smtClean="0"/>
              <a:t>2017-18 Elevator $ </a:t>
            </a:r>
            <a:r>
              <a:rPr lang="en-CA" sz="2800" dirty="0" smtClean="0"/>
              <a:t>300,000 </a:t>
            </a:r>
            <a:endParaRPr lang="en-CA" sz="2800" dirty="0" smtClean="0"/>
          </a:p>
          <a:p>
            <a:pPr lvl="1">
              <a:buFont typeface="Arial" pitchFamily="34" charset="0"/>
              <a:buChar char="•"/>
            </a:pPr>
            <a:r>
              <a:rPr lang="en-CA" sz="2800" dirty="0" smtClean="0"/>
              <a:t>2018-19 Boilers	</a:t>
            </a:r>
            <a:r>
              <a:rPr lang="en-CA" sz="2800" dirty="0" smtClean="0"/>
              <a:t> $ 180,000 	</a:t>
            </a:r>
            <a:endParaRPr lang="en-CA" sz="2800" dirty="0" smtClean="0"/>
          </a:p>
          <a:p>
            <a:pPr lvl="1">
              <a:buFont typeface="Arial" pitchFamily="34" charset="0"/>
              <a:buChar char="•"/>
            </a:pPr>
            <a:r>
              <a:rPr lang="en-CA" sz="2800" dirty="0" smtClean="0"/>
              <a:t>2019-20 Roof</a:t>
            </a:r>
            <a:r>
              <a:rPr lang="en-CA" sz="2800" dirty="0" smtClean="0"/>
              <a:t>	 </a:t>
            </a:r>
            <a:r>
              <a:rPr lang="en-CA" sz="2800" dirty="0" smtClean="0"/>
              <a:t>$ </a:t>
            </a:r>
            <a:r>
              <a:rPr lang="en-CA" sz="2800" dirty="0" smtClean="0"/>
              <a:t>350,000	</a:t>
            </a:r>
          </a:p>
          <a:p>
            <a:pPr>
              <a:buNone/>
            </a:pPr>
            <a:endParaRPr lang="en-CA" dirty="0"/>
          </a:p>
        </p:txBody>
      </p:sp>
      <p:sp>
        <p:nvSpPr>
          <p:cNvPr id="3" name="Title 2"/>
          <p:cNvSpPr>
            <a:spLocks noGrp="1"/>
          </p:cNvSpPr>
          <p:nvPr>
            <p:ph type="title"/>
          </p:nvPr>
        </p:nvSpPr>
        <p:spPr/>
        <p:txBody>
          <a:bodyPr/>
          <a:lstStyle/>
          <a:p>
            <a:r>
              <a:rPr lang="en-CA" dirty="0" smtClean="0"/>
              <a:t>Planned Capital updates</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Option A:</a:t>
            </a:r>
          </a:p>
          <a:p>
            <a:r>
              <a:rPr lang="en-CA" dirty="0" smtClean="0"/>
              <a:t>New Dual Track school built on 383 Birch property housing approx. 400 Eng/FI FDK to Grade 6 students (requires demolition)</a:t>
            </a:r>
          </a:p>
          <a:p>
            <a:r>
              <a:rPr lang="en-CA" dirty="0" smtClean="0"/>
              <a:t>Move Board Office to St. Paul School (requires renovations).</a:t>
            </a:r>
          </a:p>
          <a:p>
            <a:r>
              <a:rPr lang="en-CA" dirty="0" smtClean="0"/>
              <a:t>Close and sell Sacred Heart and present Board Office.</a:t>
            </a:r>
            <a:endParaRPr lang="en-CA" dirty="0"/>
          </a:p>
        </p:txBody>
      </p:sp>
      <p:sp>
        <p:nvSpPr>
          <p:cNvPr id="2" name="Title 1"/>
          <p:cNvSpPr>
            <a:spLocks noGrp="1"/>
          </p:cNvSpPr>
          <p:nvPr>
            <p:ph type="title"/>
          </p:nvPr>
        </p:nvSpPr>
        <p:spPr/>
        <p:txBody>
          <a:bodyPr>
            <a:normAutofit fontScale="90000"/>
          </a:bodyPr>
          <a:lstStyle/>
          <a:p>
            <a:r>
              <a:rPr lang="en-CA" dirty="0" smtClean="0"/>
              <a:t>2. Accommodations/</a:t>
            </a:r>
            <a:br>
              <a:rPr lang="en-CA" dirty="0" smtClean="0"/>
            </a:br>
            <a:r>
              <a:rPr lang="en-CA" dirty="0" smtClean="0"/>
              <a:t>3.Changes to Facilities</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CA" dirty="0" smtClean="0"/>
              <a:t>Option B</a:t>
            </a:r>
          </a:p>
          <a:p>
            <a:r>
              <a:rPr lang="en-CA" dirty="0" smtClean="0"/>
              <a:t>Move Grades 7 and 8 to OHS (requires addition) creating a 7 to 12 school.</a:t>
            </a:r>
          </a:p>
          <a:p>
            <a:r>
              <a:rPr lang="en-CA" dirty="0" smtClean="0"/>
              <a:t>Move FDK to Grade 6 FI to OICS.</a:t>
            </a:r>
          </a:p>
          <a:p>
            <a:r>
              <a:rPr lang="en-CA" dirty="0" smtClean="0"/>
              <a:t>FDK to Grade 6 Eng remains at St. Paul (requires renovations to gym).</a:t>
            </a:r>
          </a:p>
          <a:p>
            <a:r>
              <a:rPr lang="en-CA" dirty="0" smtClean="0"/>
              <a:t>Move Board Office to 383 Birch North (requires renovations).</a:t>
            </a:r>
          </a:p>
          <a:p>
            <a:r>
              <a:rPr lang="en-CA" dirty="0" smtClean="0"/>
              <a:t>Close and sell Sacred Heart and present Board Office.</a:t>
            </a:r>
          </a:p>
          <a:p>
            <a:pPr>
              <a:buNone/>
            </a:pPr>
            <a:endParaRPr lang="en-CA" dirty="0" smtClean="0"/>
          </a:p>
        </p:txBody>
      </p:sp>
      <p:sp>
        <p:nvSpPr>
          <p:cNvPr id="2" name="Title 1"/>
          <p:cNvSpPr>
            <a:spLocks noGrp="1"/>
          </p:cNvSpPr>
          <p:nvPr>
            <p:ph type="title"/>
          </p:nvPr>
        </p:nvSpPr>
        <p:spPr/>
        <p:txBody>
          <a:bodyPr>
            <a:normAutofit fontScale="90000"/>
          </a:bodyPr>
          <a:lstStyle/>
          <a:p>
            <a:r>
              <a:rPr lang="en-CA" dirty="0" smtClean="0"/>
              <a:t>2. Accommodations/</a:t>
            </a:r>
            <a:br>
              <a:rPr lang="en-CA" dirty="0" smtClean="0"/>
            </a:br>
            <a:r>
              <a:rPr lang="en-CA" dirty="0" smtClean="0"/>
              <a:t>3.Changes to Facilities</a:t>
            </a: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CA" dirty="0" smtClean="0"/>
              <a:t>Option C</a:t>
            </a:r>
          </a:p>
          <a:p>
            <a:r>
              <a:rPr lang="en-CA" dirty="0" smtClean="0"/>
              <a:t>Move FDK to Grade 8 FI to OICS.</a:t>
            </a:r>
          </a:p>
          <a:p>
            <a:r>
              <a:rPr lang="en-CA" dirty="0" smtClean="0"/>
              <a:t>FDK to Grade 8 Eng remains at St. Paul (requires renovations to gym).</a:t>
            </a:r>
          </a:p>
          <a:p>
            <a:r>
              <a:rPr lang="en-CA" dirty="0" smtClean="0"/>
              <a:t>Move Board Office to 383 Birch North (requires renovations).</a:t>
            </a:r>
          </a:p>
          <a:p>
            <a:r>
              <a:rPr lang="en-CA" dirty="0" smtClean="0"/>
              <a:t>Close and sell Sacred Heart and present Board Office.</a:t>
            </a:r>
          </a:p>
          <a:p>
            <a:pPr>
              <a:buNone/>
            </a:pPr>
            <a:endParaRPr lang="en-CA" dirty="0" smtClean="0"/>
          </a:p>
          <a:p>
            <a:pPr>
              <a:buNone/>
            </a:pPr>
            <a:endParaRPr lang="en-CA" dirty="0"/>
          </a:p>
        </p:txBody>
      </p:sp>
      <p:sp>
        <p:nvSpPr>
          <p:cNvPr id="2" name="Title 1"/>
          <p:cNvSpPr>
            <a:spLocks noGrp="1"/>
          </p:cNvSpPr>
          <p:nvPr>
            <p:ph type="title"/>
          </p:nvPr>
        </p:nvSpPr>
        <p:spPr/>
        <p:txBody>
          <a:bodyPr>
            <a:normAutofit fontScale="90000"/>
          </a:bodyPr>
          <a:lstStyle/>
          <a:p>
            <a:r>
              <a:rPr lang="en-CA" dirty="0" smtClean="0"/>
              <a:t>2. Accommodations/</a:t>
            </a:r>
            <a:br>
              <a:rPr lang="en-CA" dirty="0" smtClean="0"/>
            </a:br>
            <a:r>
              <a:rPr lang="en-CA" dirty="0" smtClean="0"/>
              <a:t>3.Changes to Facilities</a:t>
            </a:r>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CA" dirty="0" smtClean="0"/>
              <a:t>Option D</a:t>
            </a:r>
          </a:p>
          <a:p>
            <a:r>
              <a:rPr lang="en-CA" dirty="0" smtClean="0"/>
              <a:t>FDK to Grade 6 Eng/FI at St. Paul (requires an extension).</a:t>
            </a:r>
          </a:p>
          <a:p>
            <a:r>
              <a:rPr lang="en-CA" dirty="0" smtClean="0"/>
              <a:t>Move Board Office to 383 Birch North (requires renovations).</a:t>
            </a:r>
          </a:p>
          <a:p>
            <a:r>
              <a:rPr lang="en-CA" dirty="0" smtClean="0"/>
              <a:t>Close and sell Sacred Heart and present Board Office.</a:t>
            </a:r>
          </a:p>
          <a:p>
            <a:pPr>
              <a:buNone/>
            </a:pPr>
            <a:endParaRPr lang="en-CA" dirty="0"/>
          </a:p>
        </p:txBody>
      </p:sp>
      <p:sp>
        <p:nvSpPr>
          <p:cNvPr id="2" name="Title 1"/>
          <p:cNvSpPr>
            <a:spLocks noGrp="1"/>
          </p:cNvSpPr>
          <p:nvPr>
            <p:ph type="title"/>
          </p:nvPr>
        </p:nvSpPr>
        <p:spPr/>
        <p:txBody>
          <a:bodyPr>
            <a:normAutofit fontScale="90000"/>
          </a:bodyPr>
          <a:lstStyle/>
          <a:p>
            <a:r>
              <a:rPr lang="en-CA" dirty="0" smtClean="0"/>
              <a:t>2. Accommodations/</a:t>
            </a:r>
            <a:br>
              <a:rPr lang="en-CA" dirty="0" smtClean="0"/>
            </a:br>
            <a:r>
              <a:rPr lang="en-CA" dirty="0" smtClean="0"/>
              <a:t>3.Changes to Facilities</a:t>
            </a: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Option E</a:t>
            </a:r>
          </a:p>
          <a:p>
            <a:r>
              <a:rPr lang="en-CA" dirty="0" smtClean="0"/>
              <a:t>Create a FDK to Grade 3 Dual Track school at St. Paul.</a:t>
            </a:r>
          </a:p>
          <a:p>
            <a:r>
              <a:rPr lang="en-CA" dirty="0" smtClean="0"/>
              <a:t>Create a Grade 4 to 8 Dual Track school at OICS.</a:t>
            </a:r>
          </a:p>
          <a:p>
            <a:r>
              <a:rPr lang="en-CA" dirty="0" smtClean="0"/>
              <a:t>Move Board Office to 383 Birch North (requires renovations).</a:t>
            </a:r>
          </a:p>
          <a:p>
            <a:r>
              <a:rPr lang="en-CA" dirty="0" smtClean="0"/>
              <a:t>Close and sell Sacred Heart School and present Board Office</a:t>
            </a:r>
            <a:r>
              <a:rPr lang="en-CA" dirty="0" smtClean="0"/>
              <a:t>.</a:t>
            </a:r>
          </a:p>
          <a:p>
            <a:pPr>
              <a:buFont typeface="Wingdings" pitchFamily="2" charset="2"/>
              <a:buChar char="v"/>
            </a:pPr>
            <a:r>
              <a:rPr lang="en-CA" dirty="0" smtClean="0"/>
              <a:t>Preferred Option</a:t>
            </a:r>
            <a:endParaRPr lang="en-CA" dirty="0"/>
          </a:p>
        </p:txBody>
      </p:sp>
      <p:sp>
        <p:nvSpPr>
          <p:cNvPr id="2" name="Title 1"/>
          <p:cNvSpPr>
            <a:spLocks noGrp="1"/>
          </p:cNvSpPr>
          <p:nvPr>
            <p:ph type="title"/>
          </p:nvPr>
        </p:nvSpPr>
        <p:spPr/>
        <p:txBody>
          <a:bodyPr>
            <a:normAutofit fontScale="90000"/>
          </a:bodyPr>
          <a:lstStyle/>
          <a:p>
            <a:r>
              <a:rPr lang="en-CA" dirty="0" smtClean="0"/>
              <a:t>2. Accommodations/</a:t>
            </a:r>
            <a:br>
              <a:rPr lang="en-CA" dirty="0" smtClean="0"/>
            </a:br>
            <a:r>
              <a:rPr lang="en-CA" dirty="0" smtClean="0"/>
              <a:t>3.Changes to Facilities</a:t>
            </a:r>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Option F??</a:t>
            </a:r>
            <a:endParaRPr lang="en-CA" dirty="0"/>
          </a:p>
        </p:txBody>
      </p:sp>
      <p:sp>
        <p:nvSpPr>
          <p:cNvPr id="3" name="Title 2"/>
          <p:cNvSpPr>
            <a:spLocks noGrp="1"/>
          </p:cNvSpPr>
          <p:nvPr>
            <p:ph type="title"/>
          </p:nvPr>
        </p:nvSpPr>
        <p:spPr/>
        <p:txBody>
          <a:bodyPr>
            <a:normAutofit fontScale="90000"/>
          </a:bodyPr>
          <a:lstStyle/>
          <a:p>
            <a:r>
              <a:rPr lang="en-CA" dirty="0" smtClean="0"/>
              <a:t>2. Accommodations/</a:t>
            </a:r>
            <a:br>
              <a:rPr lang="en-CA" dirty="0" smtClean="0"/>
            </a:br>
            <a:r>
              <a:rPr lang="en-CA" dirty="0" smtClean="0"/>
              <a:t>3.Changes to Facilities</a:t>
            </a:r>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Option A: NA</a:t>
            </a:r>
          </a:p>
          <a:p>
            <a:pPr>
              <a:buNone/>
            </a:pPr>
            <a:r>
              <a:rPr lang="en-CA" dirty="0" smtClean="0"/>
              <a:t>Option B: OHS Timetabling challenges (gym, shop, etc.), Integration of staffs</a:t>
            </a:r>
          </a:p>
          <a:p>
            <a:pPr>
              <a:buNone/>
            </a:pPr>
            <a:r>
              <a:rPr lang="en-CA" dirty="0" smtClean="0"/>
              <a:t>Option C: Integration of staffs, provision of Tech/Family Studies/Music</a:t>
            </a:r>
          </a:p>
          <a:p>
            <a:pPr>
              <a:buNone/>
            </a:pPr>
            <a:r>
              <a:rPr lang="en-CA" dirty="0" smtClean="0"/>
              <a:t>Option D: Integration of staffs</a:t>
            </a:r>
          </a:p>
          <a:p>
            <a:pPr>
              <a:buNone/>
            </a:pPr>
            <a:r>
              <a:rPr lang="en-CA" dirty="0" smtClean="0"/>
              <a:t>Option E: Integration of staffs, dual track programming</a:t>
            </a:r>
          </a:p>
          <a:p>
            <a:pPr>
              <a:buNone/>
            </a:pPr>
            <a:endParaRPr lang="en-CA" b="1" dirty="0" smtClean="0"/>
          </a:p>
          <a:p>
            <a:pPr>
              <a:buNone/>
            </a:pPr>
            <a:endParaRPr lang="en-CA" dirty="0"/>
          </a:p>
        </p:txBody>
      </p:sp>
      <p:sp>
        <p:nvSpPr>
          <p:cNvPr id="2" name="Title 1"/>
          <p:cNvSpPr>
            <a:spLocks noGrp="1"/>
          </p:cNvSpPr>
          <p:nvPr>
            <p:ph type="title"/>
          </p:nvPr>
        </p:nvSpPr>
        <p:spPr/>
        <p:txBody>
          <a:bodyPr/>
          <a:lstStyle/>
          <a:p>
            <a:r>
              <a:rPr lang="en-CA" dirty="0" smtClean="0"/>
              <a:t>Program Changes</a:t>
            </a:r>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A PAR is a study of a school board’s facilities used to address enrolment, programming, and facility condition challenges. </a:t>
            </a:r>
          </a:p>
          <a:p>
            <a:r>
              <a:rPr lang="en-CA" dirty="0" smtClean="0"/>
              <a:t>All accommodation review areas face particular challenges regarding enrolment (either too few or too many students), the ability to deliver programming (splitting grades or scheduling classes), and the condition of school buildings (the need for repairs).</a:t>
            </a:r>
          </a:p>
          <a:p>
            <a:endParaRPr lang="en-CA" dirty="0"/>
          </a:p>
        </p:txBody>
      </p:sp>
      <p:sp>
        <p:nvSpPr>
          <p:cNvPr id="3" name="Title 2"/>
          <p:cNvSpPr>
            <a:spLocks noGrp="1"/>
          </p:cNvSpPr>
          <p:nvPr>
            <p:ph type="title"/>
          </p:nvPr>
        </p:nvSpPr>
        <p:spPr/>
        <p:txBody>
          <a:bodyPr>
            <a:normAutofit fontScale="90000"/>
          </a:bodyPr>
          <a:lstStyle/>
          <a:p>
            <a:r>
              <a:rPr lang="en-CA" dirty="0" smtClean="0"/>
              <a:t/>
            </a:r>
            <a:br>
              <a:rPr lang="en-CA" dirty="0" smtClean="0"/>
            </a:br>
            <a:r>
              <a:rPr lang="en-CA" dirty="0" smtClean="0"/>
              <a:t>What is a Pupil Accommodation Review?</a:t>
            </a:r>
            <a:br>
              <a:rPr lang="en-CA" dirty="0" smtClean="0"/>
            </a:b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	Because all of our schools would be located in the north part of the city, students from the south part may be bussed to their school depending on distances. Some walkers would become bus students and bus students from the north may become walkers. Hopefully, the numbers would balance out for budget purposes.</a:t>
            </a:r>
            <a:endParaRPr lang="en-CA" dirty="0"/>
          </a:p>
        </p:txBody>
      </p:sp>
      <p:sp>
        <p:nvSpPr>
          <p:cNvPr id="2" name="Title 1"/>
          <p:cNvSpPr>
            <a:spLocks noGrp="1"/>
          </p:cNvSpPr>
          <p:nvPr>
            <p:ph type="title"/>
          </p:nvPr>
        </p:nvSpPr>
        <p:spPr/>
        <p:txBody>
          <a:bodyPr/>
          <a:lstStyle/>
          <a:p>
            <a:r>
              <a:rPr lang="en-CA" dirty="0" smtClean="0"/>
              <a:t>Transportation</a:t>
            </a:r>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rmAutofit/>
          </a:bodyPr>
          <a:lstStyle/>
          <a:p>
            <a:pPr>
              <a:buNone/>
            </a:pPr>
            <a:r>
              <a:rPr lang="en-CA" dirty="0" smtClean="0"/>
              <a:t>Option A: Business case </a:t>
            </a:r>
            <a:r>
              <a:rPr lang="en-CA" dirty="0"/>
              <a:t> </a:t>
            </a:r>
            <a:r>
              <a:rPr lang="en-CA" dirty="0" smtClean="0"/>
              <a:t>to be developed in order to apply for Ministry funding. </a:t>
            </a:r>
            <a:r>
              <a:rPr lang="en-CA" dirty="0"/>
              <a:t>R</a:t>
            </a:r>
            <a:r>
              <a:rPr lang="en-CA" dirty="0" smtClean="0"/>
              <a:t>enovations for St. </a:t>
            </a:r>
            <a:r>
              <a:rPr lang="en-CA" dirty="0"/>
              <a:t>P</a:t>
            </a:r>
            <a:r>
              <a:rPr lang="en-CA" dirty="0" smtClean="0"/>
              <a:t>aul from building sales and reserves.</a:t>
            </a:r>
          </a:p>
          <a:p>
            <a:pPr>
              <a:buNone/>
            </a:pPr>
            <a:r>
              <a:rPr lang="en-CA" dirty="0" smtClean="0"/>
              <a:t>Option B: Business case  to be developed in order to apply for Ministry funding for OHS addition and St. Paul gym. </a:t>
            </a:r>
            <a:r>
              <a:rPr lang="en-CA" dirty="0"/>
              <a:t>R</a:t>
            </a:r>
            <a:r>
              <a:rPr lang="en-CA" dirty="0" smtClean="0"/>
              <a:t>enovations for 383 Birch from building sales and reserves.</a:t>
            </a:r>
          </a:p>
          <a:p>
            <a:endParaRPr lang="en-CA" dirty="0"/>
          </a:p>
        </p:txBody>
      </p:sp>
      <p:sp>
        <p:nvSpPr>
          <p:cNvPr id="2" name="Title 1"/>
          <p:cNvSpPr>
            <a:spLocks noGrp="1"/>
          </p:cNvSpPr>
          <p:nvPr>
            <p:ph type="title"/>
          </p:nvPr>
        </p:nvSpPr>
        <p:spPr/>
        <p:txBody>
          <a:bodyPr/>
          <a:lstStyle/>
          <a:p>
            <a:r>
              <a:rPr lang="en-CA" dirty="0" smtClean="0"/>
              <a:t>Capital Investment</a:t>
            </a:r>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CA" dirty="0" smtClean="0"/>
              <a:t>Option C: Business case  to be developed in order to apply for Ministry funding for gym, renovations for 383 Birch from building sales and reserves.</a:t>
            </a:r>
          </a:p>
          <a:p>
            <a:pPr>
              <a:buNone/>
            </a:pPr>
            <a:r>
              <a:rPr lang="en-CA" dirty="0" smtClean="0"/>
              <a:t>Option D: Business case  to be developed in order to apply for St. Paul extension. Renovations for 383 Birch from building sales and reserves.</a:t>
            </a:r>
          </a:p>
          <a:p>
            <a:pPr>
              <a:buNone/>
            </a:pPr>
            <a:r>
              <a:rPr lang="en-CA" dirty="0" smtClean="0"/>
              <a:t>Option E: Minimal renovations</a:t>
            </a:r>
          </a:p>
          <a:p>
            <a:endParaRPr lang="en-CA" dirty="0"/>
          </a:p>
        </p:txBody>
      </p:sp>
      <p:sp>
        <p:nvSpPr>
          <p:cNvPr id="2" name="Title 1"/>
          <p:cNvSpPr>
            <a:spLocks noGrp="1"/>
          </p:cNvSpPr>
          <p:nvPr>
            <p:ph type="title"/>
          </p:nvPr>
        </p:nvSpPr>
        <p:spPr/>
        <p:txBody>
          <a:bodyPr/>
          <a:lstStyle/>
          <a:p>
            <a:r>
              <a:rPr lang="en-CA" dirty="0" smtClean="0"/>
              <a:t>Capital Investment</a:t>
            </a:r>
            <a:endParaRPr lang="en-C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CA" dirty="0" smtClean="0"/>
              <a:t>	Meeting to be scheduled with Timmins City Council for relevant information sharing and possible interest in using of underutilized space.</a:t>
            </a:r>
            <a:endParaRPr lang="en-CA" dirty="0"/>
          </a:p>
        </p:txBody>
      </p:sp>
      <p:sp>
        <p:nvSpPr>
          <p:cNvPr id="2" name="Title 1"/>
          <p:cNvSpPr>
            <a:spLocks noGrp="1"/>
          </p:cNvSpPr>
          <p:nvPr>
            <p:ph type="title"/>
          </p:nvPr>
        </p:nvSpPr>
        <p:spPr/>
        <p:txBody>
          <a:bodyPr/>
          <a:lstStyle/>
          <a:p>
            <a:r>
              <a:rPr lang="en-CA" dirty="0" smtClean="0"/>
              <a:t>Municipal Input</a:t>
            </a:r>
            <a:endParaRPr lang="en-C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400600"/>
          </a:xfrm>
        </p:spPr>
        <p:txBody>
          <a:bodyPr>
            <a:normAutofit/>
          </a:bodyPr>
          <a:lstStyle/>
          <a:p>
            <a:pPr>
              <a:buNone/>
            </a:pPr>
            <a:r>
              <a:rPr lang="en-CA" dirty="0" smtClean="0"/>
              <a:t> For process:</a:t>
            </a:r>
          </a:p>
          <a:p>
            <a:pPr marL="514350" indent="-514350">
              <a:buAutoNum type="arabicPeriod"/>
            </a:pPr>
            <a:r>
              <a:rPr lang="en-CA" dirty="0" smtClean="0"/>
              <a:t>Approve revised PAR Policy at first reading – September 30th</a:t>
            </a:r>
          </a:p>
          <a:p>
            <a:pPr marL="514350" indent="-514350">
              <a:buAutoNum type="arabicPeriod"/>
            </a:pPr>
            <a:r>
              <a:rPr lang="en-CA" dirty="0" smtClean="0"/>
              <a:t>Policy consultation through website/survey –October</a:t>
            </a:r>
          </a:p>
          <a:p>
            <a:pPr marL="514350" indent="-514350">
              <a:buFont typeface="Arial" pitchFamily="34" charset="0"/>
              <a:buAutoNum type="arabicPeriod"/>
            </a:pPr>
            <a:r>
              <a:rPr lang="en-CA" dirty="0" smtClean="0"/>
              <a:t>Collection of  Long-term Capital planning information – October, November</a:t>
            </a:r>
          </a:p>
          <a:p>
            <a:pPr marL="514350" indent="-514350">
              <a:buNone/>
            </a:pPr>
            <a:endParaRPr lang="en-CA" dirty="0" smtClean="0"/>
          </a:p>
          <a:p>
            <a:pPr marL="514350" indent="-514350">
              <a:buAutoNum type="arabicPeriod"/>
            </a:pPr>
            <a:endParaRPr lang="en-CA" dirty="0" smtClean="0"/>
          </a:p>
          <a:p>
            <a:pPr marL="514350" indent="-514350">
              <a:buNone/>
            </a:pPr>
            <a:endParaRPr lang="en-CA" dirty="0"/>
          </a:p>
        </p:txBody>
      </p:sp>
      <p:sp>
        <p:nvSpPr>
          <p:cNvPr id="2" name="Title 1"/>
          <p:cNvSpPr>
            <a:spLocks noGrp="1"/>
          </p:cNvSpPr>
          <p:nvPr>
            <p:ph type="title"/>
          </p:nvPr>
        </p:nvSpPr>
        <p:spPr/>
        <p:txBody>
          <a:bodyPr/>
          <a:lstStyle/>
          <a:p>
            <a:r>
              <a:rPr lang="en-CA" dirty="0" smtClean="0"/>
              <a:t>Timelines</a:t>
            </a:r>
            <a:endParaRPr lang="en-C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startAt="4"/>
            </a:pPr>
            <a:r>
              <a:rPr lang="en-CA" dirty="0" smtClean="0"/>
              <a:t>Approve revised PAR Policy at second and third  reading – October 28</a:t>
            </a:r>
            <a:r>
              <a:rPr lang="en-CA" baseline="30000" dirty="0" smtClean="0"/>
              <a:t>th</a:t>
            </a:r>
            <a:endParaRPr lang="en-CA" dirty="0" smtClean="0"/>
          </a:p>
          <a:p>
            <a:pPr marL="514350" indent="-514350">
              <a:buFont typeface="+mj-lt"/>
              <a:buAutoNum type="arabicPeriod" startAt="4"/>
            </a:pPr>
            <a:r>
              <a:rPr lang="en-CA" dirty="0" smtClean="0"/>
              <a:t>Presentation of  Long-term Capital planning information - October 28</a:t>
            </a:r>
            <a:r>
              <a:rPr lang="en-CA" baseline="30000" dirty="0" smtClean="0"/>
              <a:t>th</a:t>
            </a:r>
            <a:r>
              <a:rPr lang="en-CA" dirty="0" smtClean="0"/>
              <a:t> </a:t>
            </a:r>
          </a:p>
          <a:p>
            <a:pPr marL="514350" indent="-514350">
              <a:buFont typeface="+mj-lt"/>
              <a:buAutoNum type="arabicPeriod" startAt="4"/>
            </a:pPr>
            <a:r>
              <a:rPr lang="en-CA" dirty="0" smtClean="0"/>
              <a:t>Pass Motion to commence PAR in Timmins</a:t>
            </a:r>
          </a:p>
          <a:p>
            <a:pPr marL="514350" indent="-514350">
              <a:buNone/>
            </a:pPr>
            <a:endParaRPr lang="en-CA" dirty="0" smtClean="0"/>
          </a:p>
          <a:p>
            <a:endParaRPr lang="en-CA" dirty="0"/>
          </a:p>
        </p:txBody>
      </p:sp>
      <p:sp>
        <p:nvSpPr>
          <p:cNvPr id="3" name="Title 2"/>
          <p:cNvSpPr>
            <a:spLocks noGrp="1"/>
          </p:cNvSpPr>
          <p:nvPr>
            <p:ph type="title"/>
          </p:nvPr>
        </p:nvSpPr>
        <p:spPr/>
        <p:txBody>
          <a:bodyPr/>
          <a:lstStyle/>
          <a:p>
            <a:r>
              <a:rPr lang="en-CA" dirty="0" smtClean="0"/>
              <a:t>Timelines</a:t>
            </a:r>
            <a:endParaRPr lang="en-C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startAt="7"/>
            </a:pPr>
            <a:r>
              <a:rPr lang="en-CA" dirty="0" smtClean="0"/>
              <a:t>Meet with Timmins City Council – January</a:t>
            </a:r>
          </a:p>
          <a:p>
            <a:pPr marL="514350" indent="-514350">
              <a:buFont typeface="+mj-lt"/>
              <a:buAutoNum type="arabicPeriod" startAt="7"/>
            </a:pPr>
            <a:r>
              <a:rPr lang="en-CA" dirty="0" smtClean="0"/>
              <a:t>Create ARC Committee with Representatives from all schools - January</a:t>
            </a:r>
          </a:p>
          <a:p>
            <a:pPr marL="514350" indent="-514350">
              <a:buFont typeface="+mj-lt"/>
              <a:buAutoNum type="arabicPeriod" startAt="7"/>
            </a:pPr>
            <a:r>
              <a:rPr lang="en-CA" dirty="0" smtClean="0"/>
              <a:t>Public Consultation Meetings from January to March</a:t>
            </a:r>
          </a:p>
          <a:p>
            <a:pPr marL="514350" indent="-514350">
              <a:buFont typeface="+mj-lt"/>
              <a:buAutoNum type="arabicPeriod" startAt="7"/>
            </a:pPr>
            <a:r>
              <a:rPr lang="en-CA" dirty="0" smtClean="0"/>
              <a:t>Board Public Consultation meeting – April </a:t>
            </a:r>
          </a:p>
          <a:p>
            <a:pPr marL="514350" indent="-514350">
              <a:buFont typeface="+mj-lt"/>
              <a:buAutoNum type="arabicPeriod" startAt="7"/>
            </a:pPr>
            <a:r>
              <a:rPr lang="en-CA" dirty="0" smtClean="0"/>
              <a:t>Board Decision as to option and timeline  </a:t>
            </a:r>
          </a:p>
          <a:p>
            <a:endParaRPr lang="en-CA" dirty="0"/>
          </a:p>
        </p:txBody>
      </p:sp>
      <p:sp>
        <p:nvSpPr>
          <p:cNvPr id="3" name="Title 2"/>
          <p:cNvSpPr>
            <a:spLocks noGrp="1"/>
          </p:cNvSpPr>
          <p:nvPr>
            <p:ph type="title"/>
          </p:nvPr>
        </p:nvSpPr>
        <p:spPr/>
        <p:txBody>
          <a:bodyPr/>
          <a:lstStyle/>
          <a:p>
            <a:r>
              <a:rPr lang="en-CA" dirty="0" smtClean="0"/>
              <a:t>Timelines</a:t>
            </a:r>
            <a:endParaRPr lang="en-C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a:p>
        </p:txBody>
      </p:sp>
      <p:sp>
        <p:nvSpPr>
          <p:cNvPr id="3" name="Title 2"/>
          <p:cNvSpPr>
            <a:spLocks noGrp="1"/>
          </p:cNvSpPr>
          <p:nvPr>
            <p:ph type="title"/>
          </p:nvPr>
        </p:nvSpPr>
        <p:spPr/>
        <p:txBody>
          <a:bodyPr/>
          <a:lstStyle/>
          <a:p>
            <a:r>
              <a:rPr lang="en-CA" dirty="0" smtClean="0"/>
              <a:t>Questions?</a:t>
            </a: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4784"/>
            <a:ext cx="8229600" cy="4896544"/>
          </a:xfrm>
        </p:spPr>
        <p:txBody>
          <a:bodyPr>
            <a:normAutofit fontScale="92500"/>
          </a:bodyPr>
          <a:lstStyle/>
          <a:p>
            <a:pPr>
              <a:buNone/>
            </a:pPr>
            <a:r>
              <a:rPr lang="en-GB" b="1" dirty="0" smtClean="0"/>
              <a:t>G.9.1     </a:t>
            </a:r>
            <a:r>
              <a:rPr lang="en-GB" b="1" u="sng" dirty="0" smtClean="0"/>
              <a:t>Pupil Accommodation Review</a:t>
            </a:r>
            <a:endParaRPr lang="en-CA" dirty="0" smtClean="0"/>
          </a:p>
          <a:p>
            <a:pPr>
              <a:buNone/>
            </a:pPr>
            <a:endParaRPr lang="en-CA" dirty="0" smtClean="0"/>
          </a:p>
          <a:p>
            <a:r>
              <a:rPr lang="en-GB" b="1" dirty="0" smtClean="0"/>
              <a:t>Be It Resolved that </a:t>
            </a:r>
            <a:r>
              <a:rPr lang="en-GB" dirty="0" smtClean="0"/>
              <a:t>the Northeastern Catholic District School Board proceed with a Pupil Accommodation Review for Timmins Schools/Facilities, Sacred Heart School, St. Paul Catholic School, O’Gorman Intermediate Catholic School, O’Gorman High School, ACCESS Centre and 101 Spruce Street North (Catholic Education Centre) in accordance  with the</a:t>
            </a:r>
            <a:r>
              <a:rPr lang="en-GB" b="1" i="1" dirty="0" smtClean="0"/>
              <a:t> Policy F-3 Pupil Accommodation Review</a:t>
            </a:r>
            <a:r>
              <a:rPr lang="en-GB" dirty="0" smtClean="0"/>
              <a:t>  to commence January 4, 2016. </a:t>
            </a:r>
            <a:endParaRPr lang="en-CA" dirty="0"/>
          </a:p>
        </p:txBody>
      </p:sp>
      <p:sp>
        <p:nvSpPr>
          <p:cNvPr id="3" name="Title 2"/>
          <p:cNvSpPr>
            <a:spLocks noGrp="1"/>
          </p:cNvSpPr>
          <p:nvPr>
            <p:ph type="title"/>
          </p:nvPr>
        </p:nvSpPr>
        <p:spPr>
          <a:xfrm>
            <a:off x="457200" y="692696"/>
            <a:ext cx="8229600" cy="576064"/>
          </a:xfrm>
        </p:spPr>
        <p:txBody>
          <a:bodyPr>
            <a:normAutofit fontScale="90000"/>
          </a:bodyPr>
          <a:lstStyle/>
          <a:p>
            <a:r>
              <a:rPr lang="en-CA" dirty="0" smtClean="0"/>
              <a:t>Board Motion – November 25, 2015 </a:t>
            </a:r>
            <a:br>
              <a:rPr lang="en-CA" dirty="0" smtClean="0"/>
            </a:b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69160"/>
          </a:xfrm>
        </p:spPr>
        <p:txBody>
          <a:bodyPr>
            <a:normAutofit/>
          </a:bodyPr>
          <a:lstStyle/>
          <a:p>
            <a:r>
              <a:rPr lang="en-US" dirty="0" smtClean="0"/>
              <a:t>Prior to establishing a pupil accommodation review, the initial staff report to the Board of Trustees must contain one or more options to address the accommodation issue(s). Each option must have a supporting rationale. There must be a recommended option if more than one option is presented. The initial staff report must also include information on actions taken by school board staff prior to establishing a pupil accommodation review process and supporting rationale as to any actions taken or not taken.</a:t>
            </a:r>
            <a:endParaRPr lang="en-CA" dirty="0" smtClean="0"/>
          </a:p>
          <a:p>
            <a:endParaRPr lang="en-CA" dirty="0"/>
          </a:p>
        </p:txBody>
      </p:sp>
      <p:sp>
        <p:nvSpPr>
          <p:cNvPr id="2" name="Title 1"/>
          <p:cNvSpPr>
            <a:spLocks noGrp="1"/>
          </p:cNvSpPr>
          <p:nvPr>
            <p:ph type="title"/>
          </p:nvPr>
        </p:nvSpPr>
        <p:spPr/>
        <p:txBody>
          <a:bodyPr>
            <a:normAutofit fontScale="90000"/>
          </a:bodyPr>
          <a:lstStyle/>
          <a:p>
            <a:r>
              <a:rPr lang="en-CA" dirty="0" smtClean="0"/>
              <a:t>Establishing an Accommodation Review</a:t>
            </a:r>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35280" cy="4997152"/>
          </a:xfrm>
        </p:spPr>
        <p:txBody>
          <a:bodyPr>
            <a:normAutofit/>
          </a:bodyPr>
          <a:lstStyle/>
          <a:p>
            <a:pPr>
              <a:buNone/>
            </a:pPr>
            <a:r>
              <a:rPr lang="en-US" dirty="0" smtClean="0"/>
              <a:t>    The option(s) included in the initial staff report must address the following:</a:t>
            </a:r>
            <a:endParaRPr lang="en-CA" dirty="0" smtClean="0"/>
          </a:p>
          <a:p>
            <a:pPr marL="514350" lvl="0" indent="-514350">
              <a:buFont typeface="+mj-lt"/>
              <a:buAutoNum type="arabicPeriod"/>
            </a:pPr>
            <a:r>
              <a:rPr lang="en-US" dirty="0" smtClean="0"/>
              <a:t>summary of accommodation issue(s) for the school(s) under review; </a:t>
            </a:r>
            <a:endParaRPr lang="en-CA" dirty="0" smtClean="0"/>
          </a:p>
          <a:p>
            <a:pPr marL="514350" lvl="0" indent="-514350">
              <a:buFont typeface="+mj-lt"/>
              <a:buAutoNum type="arabicPeriod"/>
            </a:pPr>
            <a:r>
              <a:rPr lang="en-US" dirty="0" smtClean="0"/>
              <a:t>where students would be accommodated	</a:t>
            </a:r>
            <a:endParaRPr lang="en-CA" dirty="0" smtClean="0"/>
          </a:p>
          <a:p>
            <a:pPr marL="514350" lvl="0" indent="-514350">
              <a:buFont typeface="+mj-lt"/>
              <a:buAutoNum type="arabicPeriod"/>
            </a:pPr>
            <a:r>
              <a:rPr lang="en-US" dirty="0" smtClean="0"/>
              <a:t>if proposed changes to existing facility or facilities are required as a result of the pupil accommodation review; </a:t>
            </a:r>
            <a:endParaRPr lang="en-CA" dirty="0" smtClean="0"/>
          </a:p>
          <a:p>
            <a:pPr marL="514350" lvl="0" indent="-514350">
              <a:buFont typeface="+mj-lt"/>
              <a:buAutoNum type="arabicPeriod"/>
            </a:pPr>
            <a:r>
              <a:rPr lang="en-US" dirty="0" smtClean="0"/>
              <a:t>identify any program changes as a result of the proposed option; </a:t>
            </a:r>
            <a:endParaRPr lang="en-CA" dirty="0" smtClean="0"/>
          </a:p>
          <a:p>
            <a:endParaRPr lang="en-CA" dirty="0"/>
          </a:p>
        </p:txBody>
      </p:sp>
      <p:sp>
        <p:nvSpPr>
          <p:cNvPr id="2" name="Title 1"/>
          <p:cNvSpPr>
            <a:spLocks noGrp="1"/>
          </p:cNvSpPr>
          <p:nvPr>
            <p:ph type="title"/>
          </p:nvPr>
        </p:nvSpPr>
        <p:spPr/>
        <p:txBody>
          <a:bodyPr>
            <a:normAutofit/>
          </a:bodyPr>
          <a:lstStyle/>
          <a:p>
            <a:r>
              <a:rPr lang="en-CA" sz="4000" dirty="0" smtClean="0"/>
              <a:t>Initial Staff Report Requirements</a:t>
            </a:r>
            <a:endParaRPr lang="en-CA"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133056"/>
          </a:xfrm>
        </p:spPr>
        <p:txBody>
          <a:bodyPr>
            <a:normAutofit fontScale="92500" lnSpcReduction="10000"/>
          </a:bodyPr>
          <a:lstStyle/>
          <a:p>
            <a:pPr marL="624078" indent="-514350">
              <a:buFont typeface="+mj-lt"/>
              <a:buAutoNum type="arabicPeriod" startAt="5"/>
            </a:pPr>
            <a:endParaRPr lang="en-CA" dirty="0"/>
          </a:p>
          <a:p>
            <a:pPr marL="1143000" lvl="0" indent="-1143000">
              <a:buFont typeface="+mj-lt"/>
              <a:buAutoNum type="arabicPeriod" startAt="5"/>
            </a:pPr>
            <a:r>
              <a:rPr lang="en-US" sz="3000" dirty="0" smtClean="0"/>
              <a:t>how </a:t>
            </a:r>
            <a:r>
              <a:rPr lang="en-US" sz="3000" dirty="0"/>
              <a:t>student transportation would be affected if changes take place; </a:t>
            </a:r>
            <a:endParaRPr lang="en-CA" sz="3000" dirty="0"/>
          </a:p>
          <a:p>
            <a:pPr marL="1143000" lvl="0" indent="-1143000">
              <a:buFont typeface="+mj-lt"/>
              <a:buAutoNum type="arabicPeriod" startAt="5"/>
            </a:pPr>
            <a:r>
              <a:rPr lang="en-US" sz="3000" dirty="0" smtClean="0"/>
              <a:t>if </a:t>
            </a:r>
            <a:r>
              <a:rPr lang="en-US" sz="3000" dirty="0"/>
              <a:t>new capital investment is required as a result of the pupil accommodation review, how the school board intends to fund this, as well as a proposal on how students would be accommodated if funding does not become available; and </a:t>
            </a:r>
            <a:endParaRPr lang="en-CA" sz="3000" dirty="0"/>
          </a:p>
          <a:p>
            <a:endParaRPr lang="en-CA" dirty="0"/>
          </a:p>
        </p:txBody>
      </p:sp>
      <p:sp>
        <p:nvSpPr>
          <p:cNvPr id="2" name="Title 1"/>
          <p:cNvSpPr>
            <a:spLocks noGrp="1"/>
          </p:cNvSpPr>
          <p:nvPr>
            <p:ph type="title"/>
          </p:nvPr>
        </p:nvSpPr>
        <p:spPr/>
        <p:txBody>
          <a:bodyPr>
            <a:normAutofit fontScale="90000"/>
          </a:bodyPr>
          <a:lstStyle/>
          <a:p>
            <a:r>
              <a:rPr lang="en-CA" dirty="0" smtClean="0"/>
              <a:t>Initial Staff Report Requirements</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lvl="0" indent="-514350">
              <a:buFont typeface="+mj-lt"/>
              <a:buAutoNum type="arabicPeriod" startAt="7"/>
            </a:pPr>
            <a:r>
              <a:rPr lang="en-US" sz="2800" dirty="0" smtClean="0"/>
              <a:t>any relevant information obtained from municipalities and other community partners prior to the commencement of the pupil accommodation review, including any confirmed interest in using the underutilized space.</a:t>
            </a:r>
            <a:endParaRPr lang="en-CA" sz="2800" dirty="0" smtClean="0"/>
          </a:p>
          <a:p>
            <a:endParaRPr lang="en-CA" dirty="0"/>
          </a:p>
        </p:txBody>
      </p:sp>
      <p:sp>
        <p:nvSpPr>
          <p:cNvPr id="3" name="Title 2"/>
          <p:cNvSpPr>
            <a:spLocks noGrp="1"/>
          </p:cNvSpPr>
          <p:nvPr>
            <p:ph type="title"/>
          </p:nvPr>
        </p:nvSpPr>
        <p:spPr/>
        <p:txBody>
          <a:bodyPr>
            <a:normAutofit fontScale="90000"/>
          </a:bodyPr>
          <a:lstStyle/>
          <a:p>
            <a:r>
              <a:rPr lang="en-CA" dirty="0" smtClean="0"/>
              <a:t>Initial Staff Report Requirements</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91262" cy="2667000"/>
        </p:xfrm>
        <a:graphic>
          <a:graphicData uri="http://schemas.openxmlformats.org/drawingml/2006/table">
            <a:tbl>
              <a:tblPr firstRow="1" bandRow="1">
                <a:tableStyleId>{5C22544A-7EE6-4342-B048-85BDC9FD1C3A}</a:tableStyleId>
              </a:tblPr>
              <a:tblGrid>
                <a:gridCol w="1366379"/>
                <a:gridCol w="1397375"/>
                <a:gridCol w="1381877"/>
                <a:gridCol w="1381877"/>
                <a:gridCol w="1381877"/>
                <a:gridCol w="1381877"/>
              </a:tblGrid>
              <a:tr h="370840">
                <a:tc>
                  <a:txBody>
                    <a:bodyPr/>
                    <a:lstStyle/>
                    <a:p>
                      <a:pPr algn="ctr"/>
                      <a:r>
                        <a:rPr lang="en-CA" dirty="0" smtClean="0"/>
                        <a:t>School</a:t>
                      </a:r>
                      <a:endParaRPr lang="en-CA" dirty="0"/>
                    </a:p>
                  </a:txBody>
                  <a:tcPr/>
                </a:tc>
                <a:tc>
                  <a:txBody>
                    <a:bodyPr/>
                    <a:lstStyle/>
                    <a:p>
                      <a:pPr algn="ctr"/>
                      <a:r>
                        <a:rPr lang="en-CA" dirty="0" smtClean="0"/>
                        <a:t>OTG capacity</a:t>
                      </a:r>
                      <a:endParaRPr lang="en-CA" dirty="0"/>
                    </a:p>
                  </a:txBody>
                  <a:tcPr/>
                </a:tc>
                <a:tc>
                  <a:txBody>
                    <a:bodyPr/>
                    <a:lstStyle/>
                    <a:p>
                      <a:pPr algn="ctr"/>
                      <a:r>
                        <a:rPr lang="en-CA" dirty="0" smtClean="0"/>
                        <a:t>Present Enrolment</a:t>
                      </a:r>
                      <a:r>
                        <a:rPr lang="en-CA" baseline="0" dirty="0" smtClean="0"/>
                        <a:t> 14/09</a:t>
                      </a:r>
                      <a:endParaRPr lang="en-CA" dirty="0"/>
                    </a:p>
                  </a:txBody>
                  <a:tcPr/>
                </a:tc>
                <a:tc>
                  <a:txBody>
                    <a:bodyPr/>
                    <a:lstStyle/>
                    <a:p>
                      <a:pPr algn="ctr"/>
                      <a:r>
                        <a:rPr lang="en-CA" dirty="0" smtClean="0"/>
                        <a:t>Available</a:t>
                      </a:r>
                      <a:r>
                        <a:rPr lang="en-CA" baseline="0" dirty="0" smtClean="0"/>
                        <a:t> Pupil Places</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dirty="0" smtClean="0"/>
                        <a:t>%age Capacity</a:t>
                      </a:r>
                    </a:p>
                    <a:p>
                      <a:pPr algn="ctr"/>
                      <a:endParaRPr lang="en-CA" dirty="0"/>
                    </a:p>
                  </a:txBody>
                  <a:tcPr/>
                </a:tc>
                <a:tc>
                  <a:txBody>
                    <a:bodyPr/>
                    <a:lstStyle/>
                    <a:p>
                      <a:pPr algn="ctr"/>
                      <a:r>
                        <a:rPr lang="en-CA" dirty="0" smtClean="0"/>
                        <a:t>FCI</a:t>
                      </a:r>
                      <a:endParaRPr lang="en-CA" dirty="0"/>
                    </a:p>
                  </a:txBody>
                  <a:tcPr/>
                </a:tc>
              </a:tr>
              <a:tr h="370840">
                <a:tc>
                  <a:txBody>
                    <a:bodyPr/>
                    <a:lstStyle/>
                    <a:p>
                      <a:r>
                        <a:rPr lang="en-CA" dirty="0" smtClean="0"/>
                        <a:t>OHS</a:t>
                      </a:r>
                      <a:endParaRPr lang="en-CA" dirty="0"/>
                    </a:p>
                  </a:txBody>
                  <a:tcPr/>
                </a:tc>
                <a:tc>
                  <a:txBody>
                    <a:bodyPr/>
                    <a:lstStyle/>
                    <a:p>
                      <a:pPr algn="ctr"/>
                      <a:r>
                        <a:rPr lang="en-CA" dirty="0" smtClean="0"/>
                        <a:t>429</a:t>
                      </a:r>
                      <a:endParaRPr lang="en-CA" dirty="0"/>
                    </a:p>
                  </a:txBody>
                  <a:tcPr/>
                </a:tc>
                <a:tc>
                  <a:txBody>
                    <a:bodyPr/>
                    <a:lstStyle/>
                    <a:p>
                      <a:pPr algn="ctr"/>
                      <a:r>
                        <a:rPr kumimoji="0" lang="en-US" sz="1800" kern="1200" dirty="0" smtClean="0">
                          <a:solidFill>
                            <a:schemeClr val="dk1"/>
                          </a:solidFill>
                          <a:latin typeface="+mn-lt"/>
                          <a:ea typeface="+mn-ea"/>
                          <a:cs typeface="+mn-cs"/>
                        </a:rPr>
                        <a:t>395.5</a:t>
                      </a:r>
                      <a:endParaRPr lang="en-CA" dirty="0"/>
                    </a:p>
                  </a:txBody>
                  <a:tcPr/>
                </a:tc>
                <a:tc>
                  <a:txBody>
                    <a:bodyPr/>
                    <a:lstStyle/>
                    <a:p>
                      <a:pPr algn="ctr"/>
                      <a:r>
                        <a:rPr lang="en-CA" dirty="0" smtClean="0"/>
                        <a:t>29</a:t>
                      </a:r>
                      <a:endParaRPr lang="en-CA" dirty="0"/>
                    </a:p>
                  </a:txBody>
                  <a:tcPr/>
                </a:tc>
                <a:tc>
                  <a:txBody>
                    <a:bodyPr/>
                    <a:lstStyle/>
                    <a:p>
                      <a:pPr algn="ctr"/>
                      <a:r>
                        <a:rPr lang="en-CA" dirty="0" smtClean="0"/>
                        <a:t>92.2</a:t>
                      </a:r>
                      <a:endParaRPr lang="en-CA" dirty="0"/>
                    </a:p>
                  </a:txBody>
                  <a:tcPr/>
                </a:tc>
                <a:tc>
                  <a:txBody>
                    <a:bodyPr/>
                    <a:lstStyle/>
                    <a:p>
                      <a:pPr algn="ctr"/>
                      <a:r>
                        <a:rPr kumimoji="0" lang="en-US" sz="1800" b="0" kern="1200" dirty="0" smtClean="0">
                          <a:solidFill>
                            <a:schemeClr val="dk1"/>
                          </a:solidFill>
                          <a:latin typeface="+mn-lt"/>
                          <a:ea typeface="+mn-ea"/>
                          <a:cs typeface="+mn-cs"/>
                        </a:rPr>
                        <a:t>27.44 % </a:t>
                      </a:r>
                      <a:endParaRPr lang="en-CA" b="0" dirty="0"/>
                    </a:p>
                  </a:txBody>
                  <a:tcPr/>
                </a:tc>
              </a:tr>
              <a:tr h="370840">
                <a:tc>
                  <a:txBody>
                    <a:bodyPr/>
                    <a:lstStyle/>
                    <a:p>
                      <a:r>
                        <a:rPr lang="en-CA" dirty="0" smtClean="0"/>
                        <a:t>OICS</a:t>
                      </a:r>
                      <a:endParaRPr lang="en-CA" dirty="0"/>
                    </a:p>
                  </a:txBody>
                  <a:tcPr/>
                </a:tc>
                <a:tc>
                  <a:txBody>
                    <a:bodyPr/>
                    <a:lstStyle/>
                    <a:p>
                      <a:pPr algn="ctr"/>
                      <a:r>
                        <a:rPr lang="en-CA" dirty="0" smtClean="0"/>
                        <a:t>299</a:t>
                      </a:r>
                      <a:endParaRPr lang="en-CA" dirty="0"/>
                    </a:p>
                  </a:txBody>
                  <a:tcPr/>
                </a:tc>
                <a:tc>
                  <a:txBody>
                    <a:bodyPr/>
                    <a:lstStyle/>
                    <a:p>
                      <a:pPr algn="ctr"/>
                      <a:r>
                        <a:rPr lang="en-CA" dirty="0" smtClean="0"/>
                        <a:t>182</a:t>
                      </a:r>
                      <a:endParaRPr lang="en-CA" dirty="0"/>
                    </a:p>
                  </a:txBody>
                  <a:tcPr/>
                </a:tc>
                <a:tc>
                  <a:txBody>
                    <a:bodyPr/>
                    <a:lstStyle/>
                    <a:p>
                      <a:pPr algn="ctr"/>
                      <a:r>
                        <a:rPr lang="en-CA" dirty="0" smtClean="0"/>
                        <a:t>117</a:t>
                      </a:r>
                      <a:endParaRPr lang="en-CA" dirty="0"/>
                    </a:p>
                  </a:txBody>
                  <a:tcPr/>
                </a:tc>
                <a:tc>
                  <a:txBody>
                    <a:bodyPr/>
                    <a:lstStyle/>
                    <a:p>
                      <a:pPr algn="ctr"/>
                      <a:r>
                        <a:rPr lang="en-CA" dirty="0" smtClean="0"/>
                        <a:t>60.8</a:t>
                      </a:r>
                      <a:endParaRPr lang="en-CA" dirty="0"/>
                    </a:p>
                  </a:txBody>
                  <a:tcPr/>
                </a:tc>
                <a:tc>
                  <a:txBody>
                    <a:bodyPr/>
                    <a:lstStyle/>
                    <a:p>
                      <a:pPr algn="ctr"/>
                      <a:r>
                        <a:rPr kumimoji="0" lang="en-US" sz="1800" b="0" kern="1200" dirty="0" smtClean="0">
                          <a:solidFill>
                            <a:schemeClr val="dk1"/>
                          </a:solidFill>
                          <a:latin typeface="+mn-lt"/>
                          <a:ea typeface="+mn-ea"/>
                          <a:cs typeface="+mn-cs"/>
                        </a:rPr>
                        <a:t>5.03 %</a:t>
                      </a:r>
                      <a:endParaRPr lang="en-CA" b="0" dirty="0"/>
                    </a:p>
                  </a:txBody>
                  <a:tcPr/>
                </a:tc>
              </a:tr>
              <a:tr h="370840">
                <a:tc>
                  <a:txBody>
                    <a:bodyPr/>
                    <a:lstStyle/>
                    <a:p>
                      <a:r>
                        <a:rPr lang="en-CA" dirty="0" smtClean="0"/>
                        <a:t>Sacred Heart</a:t>
                      </a:r>
                      <a:endParaRPr lang="en-CA" dirty="0"/>
                    </a:p>
                  </a:txBody>
                  <a:tcPr/>
                </a:tc>
                <a:tc>
                  <a:txBody>
                    <a:bodyPr/>
                    <a:lstStyle/>
                    <a:p>
                      <a:pPr algn="ctr"/>
                      <a:r>
                        <a:rPr lang="en-CA" dirty="0" smtClean="0"/>
                        <a:t>352</a:t>
                      </a:r>
                      <a:endParaRPr lang="en-CA" dirty="0"/>
                    </a:p>
                  </a:txBody>
                  <a:tcPr/>
                </a:tc>
                <a:tc>
                  <a:txBody>
                    <a:bodyPr/>
                    <a:lstStyle/>
                    <a:p>
                      <a:pPr algn="ctr"/>
                      <a:r>
                        <a:rPr lang="en-CA" dirty="0" smtClean="0"/>
                        <a:t>182</a:t>
                      </a:r>
                      <a:endParaRPr lang="en-CA" dirty="0"/>
                    </a:p>
                  </a:txBody>
                  <a:tcPr/>
                </a:tc>
                <a:tc>
                  <a:txBody>
                    <a:bodyPr/>
                    <a:lstStyle/>
                    <a:p>
                      <a:pPr algn="ctr"/>
                      <a:r>
                        <a:rPr lang="en-CA" dirty="0" smtClean="0"/>
                        <a:t>170</a:t>
                      </a:r>
                      <a:endParaRPr lang="en-CA" dirty="0"/>
                    </a:p>
                  </a:txBody>
                  <a:tcPr/>
                </a:tc>
                <a:tc>
                  <a:txBody>
                    <a:bodyPr/>
                    <a:lstStyle/>
                    <a:p>
                      <a:pPr algn="ctr"/>
                      <a:r>
                        <a:rPr lang="en-CA" dirty="0" smtClean="0"/>
                        <a:t>51.7</a:t>
                      </a: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800" b="0" kern="1200" dirty="0" smtClean="0">
                          <a:solidFill>
                            <a:schemeClr val="dk1"/>
                          </a:solidFill>
                          <a:latin typeface="+mn-lt"/>
                          <a:ea typeface="+mn-ea"/>
                          <a:cs typeface="+mn-cs"/>
                        </a:rPr>
                        <a:t>8.19 %</a:t>
                      </a:r>
                      <a:endParaRPr lang="en-CA" b="0" dirty="0" smtClean="0"/>
                    </a:p>
                    <a:p>
                      <a:pPr algn="ctr"/>
                      <a:endParaRPr lang="en-CA" dirty="0"/>
                    </a:p>
                  </a:txBody>
                  <a:tcPr/>
                </a:tc>
              </a:tr>
              <a:tr h="370840">
                <a:tc>
                  <a:txBody>
                    <a:bodyPr/>
                    <a:lstStyle/>
                    <a:p>
                      <a:r>
                        <a:rPr lang="en-CA" dirty="0" smtClean="0"/>
                        <a:t>St. Paul</a:t>
                      </a:r>
                      <a:endParaRPr lang="en-CA" dirty="0"/>
                    </a:p>
                  </a:txBody>
                  <a:tcPr/>
                </a:tc>
                <a:tc>
                  <a:txBody>
                    <a:bodyPr/>
                    <a:lstStyle/>
                    <a:p>
                      <a:pPr algn="ctr"/>
                      <a:r>
                        <a:rPr lang="en-CA" dirty="0" smtClean="0"/>
                        <a:t>268</a:t>
                      </a:r>
                      <a:endParaRPr lang="en-CA" dirty="0"/>
                    </a:p>
                  </a:txBody>
                  <a:tcPr/>
                </a:tc>
                <a:tc>
                  <a:txBody>
                    <a:bodyPr/>
                    <a:lstStyle/>
                    <a:p>
                      <a:pPr algn="ctr"/>
                      <a:r>
                        <a:rPr lang="en-CA" dirty="0" smtClean="0"/>
                        <a:t>186</a:t>
                      </a:r>
                      <a:endParaRPr lang="en-CA" dirty="0"/>
                    </a:p>
                  </a:txBody>
                  <a:tcPr/>
                </a:tc>
                <a:tc>
                  <a:txBody>
                    <a:bodyPr/>
                    <a:lstStyle/>
                    <a:p>
                      <a:pPr algn="ctr"/>
                      <a:r>
                        <a:rPr lang="en-CA" dirty="0" smtClean="0"/>
                        <a:t>82</a:t>
                      </a:r>
                      <a:endParaRPr lang="en-CA" dirty="0"/>
                    </a:p>
                  </a:txBody>
                  <a:tcPr/>
                </a:tc>
                <a:tc>
                  <a:txBody>
                    <a:bodyPr/>
                    <a:lstStyle/>
                    <a:p>
                      <a:pPr algn="ctr"/>
                      <a:r>
                        <a:rPr lang="en-CA" dirty="0" smtClean="0"/>
                        <a:t>69.4</a:t>
                      </a:r>
                      <a:endParaRPr lang="en-CA" dirty="0"/>
                    </a:p>
                  </a:txBody>
                  <a:tcPr/>
                </a:tc>
                <a:tc>
                  <a:txBody>
                    <a:bodyPr/>
                    <a:lstStyle/>
                    <a:p>
                      <a:pPr algn="ctr"/>
                      <a:r>
                        <a:rPr kumimoji="0" lang="en-US" sz="1800" b="0" kern="1200" dirty="0" smtClean="0">
                          <a:solidFill>
                            <a:schemeClr val="dk1"/>
                          </a:solidFill>
                          <a:latin typeface="+mn-lt"/>
                          <a:ea typeface="+mn-ea"/>
                          <a:cs typeface="+mn-cs"/>
                        </a:rPr>
                        <a:t>11.65 %</a:t>
                      </a:r>
                      <a:endParaRPr lang="en-CA" b="0" dirty="0"/>
                    </a:p>
                  </a:txBody>
                  <a:tcPr/>
                </a:tc>
              </a:tr>
            </a:tbl>
          </a:graphicData>
        </a:graphic>
      </p:graphicFrame>
      <p:sp>
        <p:nvSpPr>
          <p:cNvPr id="2" name="Title 1"/>
          <p:cNvSpPr>
            <a:spLocks noGrp="1"/>
          </p:cNvSpPr>
          <p:nvPr>
            <p:ph type="title"/>
          </p:nvPr>
        </p:nvSpPr>
        <p:spPr/>
        <p:txBody>
          <a:bodyPr/>
          <a:lstStyle/>
          <a:p>
            <a:r>
              <a:rPr lang="en-US" dirty="0" smtClean="0"/>
              <a:t>1. Accommodation issue(s)</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334986"/>
          <a:ext cx="8229600" cy="5687568"/>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0">
                <a:tc>
                  <a:txBody>
                    <a:bodyPr/>
                    <a:lstStyle/>
                    <a:p>
                      <a:r>
                        <a:rPr lang="en-CA" dirty="0" smtClean="0"/>
                        <a:t>School</a:t>
                      </a:r>
                      <a:endParaRPr lang="en-CA" dirty="0"/>
                    </a:p>
                  </a:txBody>
                  <a:tcPr/>
                </a:tc>
                <a:tc>
                  <a:txBody>
                    <a:bodyPr/>
                    <a:lstStyle/>
                    <a:p>
                      <a:r>
                        <a:rPr lang="en-CA" dirty="0" smtClean="0"/>
                        <a:t>Year Built</a:t>
                      </a:r>
                      <a:endParaRPr lang="en-CA" dirty="0"/>
                    </a:p>
                  </a:txBody>
                  <a:tcPr/>
                </a:tc>
                <a:tc>
                  <a:txBody>
                    <a:bodyPr/>
                    <a:lstStyle/>
                    <a:p>
                      <a:r>
                        <a:rPr lang="en-CA" dirty="0" smtClean="0"/>
                        <a:t>Additions</a:t>
                      </a:r>
                      <a:endParaRPr lang="en-CA" dirty="0"/>
                    </a:p>
                  </a:txBody>
                  <a:tcPr/>
                </a:tc>
                <a:tc>
                  <a:txBody>
                    <a:bodyPr/>
                    <a:lstStyle/>
                    <a:p>
                      <a:r>
                        <a:rPr lang="en-CA" dirty="0" smtClean="0"/>
                        <a:t>Capital</a:t>
                      </a:r>
                      <a:r>
                        <a:rPr lang="en-CA" baseline="0" dirty="0" smtClean="0"/>
                        <a:t> Expenditures</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Cost</a:t>
                      </a:r>
                    </a:p>
                    <a:p>
                      <a:endParaRPr lang="en-CA" dirty="0"/>
                    </a:p>
                  </a:txBody>
                  <a:tcPr/>
                </a:tc>
              </a:tr>
              <a:tr h="3888432">
                <a:tc>
                  <a:txBody>
                    <a:bodyPr/>
                    <a:lstStyle/>
                    <a:p>
                      <a:r>
                        <a:rPr lang="en-CA" dirty="0" smtClean="0"/>
                        <a:t>OHS</a:t>
                      </a:r>
                      <a:endParaRPr lang="en-CA" dirty="0"/>
                    </a:p>
                  </a:txBody>
                  <a:tcPr/>
                </a:tc>
                <a:tc>
                  <a:txBody>
                    <a:bodyPr/>
                    <a:lstStyle/>
                    <a:p>
                      <a:r>
                        <a:rPr lang="en-CA" dirty="0" smtClean="0"/>
                        <a:t>1994</a:t>
                      </a:r>
                      <a:endParaRPr lang="en-CA" dirty="0"/>
                    </a:p>
                  </a:txBody>
                  <a:tcPr/>
                </a:tc>
                <a:tc>
                  <a:txBody>
                    <a:bodyPr/>
                    <a:lstStyle/>
                    <a:p>
                      <a:endParaRPr lang="en-CA" dirty="0"/>
                    </a:p>
                  </a:txBody>
                  <a:tcPr/>
                </a:tc>
                <a:tc>
                  <a:txBody>
                    <a:bodyPr/>
                    <a:lstStyle/>
                    <a:p>
                      <a:pPr>
                        <a:lnSpc>
                          <a:spcPct val="115000"/>
                        </a:lnSpc>
                        <a:spcAft>
                          <a:spcPts val="0"/>
                        </a:spcAft>
                      </a:pPr>
                      <a:r>
                        <a:rPr lang="en-US" sz="1800" dirty="0" smtClean="0">
                          <a:latin typeface="+mn-lt"/>
                          <a:ea typeface="Calibri"/>
                          <a:cs typeface="Times New Roman"/>
                        </a:rPr>
                        <a:t>2005 </a:t>
                      </a:r>
                      <a:r>
                        <a:rPr lang="en-US" sz="1800" dirty="0">
                          <a:latin typeface="+mn-lt"/>
                          <a:ea typeface="Calibri"/>
                          <a:cs typeface="Times New Roman"/>
                        </a:rPr>
                        <a:t>Dust </a:t>
                      </a:r>
                      <a:r>
                        <a:rPr lang="en-US" sz="1800" dirty="0" smtClean="0">
                          <a:latin typeface="+mn-lt"/>
                          <a:ea typeface="Calibri"/>
                          <a:cs typeface="Times New Roman"/>
                        </a:rPr>
                        <a:t>collector</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2010 Energy retrofit</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2011 Solar Panels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2011 Roof</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2013 Floors</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2013 DHW boiler</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2014 Roof</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2015 Boilers</a:t>
                      </a:r>
                      <a:endParaRPr lang="en-CA" sz="1800" dirty="0" smtClean="0">
                        <a:latin typeface="+mn-lt"/>
                        <a:ea typeface="Calibri"/>
                        <a:cs typeface="Times New Roman"/>
                      </a:endParaRPr>
                    </a:p>
                  </a:txBody>
                  <a:tcPr marL="68580" marR="68580" marT="0" marB="0"/>
                </a:tc>
                <a:tc>
                  <a:txBody>
                    <a:bodyPr/>
                    <a:lstStyle/>
                    <a:p>
                      <a:pPr>
                        <a:lnSpc>
                          <a:spcPct val="115000"/>
                        </a:lnSpc>
                        <a:spcAft>
                          <a:spcPts val="0"/>
                        </a:spcAft>
                      </a:pPr>
                      <a:r>
                        <a:rPr lang="en-US" sz="1800" dirty="0" smtClean="0">
                          <a:latin typeface="+mn-lt"/>
                          <a:ea typeface="Calibri"/>
                          <a:cs typeface="Times New Roman"/>
                        </a:rPr>
                        <a:t>$228,483.</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$371,17.</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$216,938.</a:t>
                      </a: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$379,562.</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$26,198.</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$20,204.</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$286,581.</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800" u="sng" dirty="0" smtClean="0">
                          <a:latin typeface="+mn-lt"/>
                          <a:ea typeface="Calibri"/>
                          <a:cs typeface="Times New Roman"/>
                        </a:rPr>
                        <a:t>$421,225.</a:t>
                      </a:r>
                    </a:p>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chemeClr val="dk1"/>
                          </a:solidFill>
                          <a:latin typeface="+mn-lt"/>
                          <a:ea typeface="+mn-ea"/>
                          <a:cs typeface="+mn-cs"/>
                        </a:rPr>
                        <a:t>$1,950,364</a:t>
                      </a:r>
                      <a:r>
                        <a:rPr lang="en-US" sz="1800" kern="1200" dirty="0" smtClean="0">
                          <a:solidFill>
                            <a:schemeClr val="dk1"/>
                          </a:solidFill>
                          <a:latin typeface="+mn-lt"/>
                          <a:ea typeface="+mn-ea"/>
                          <a:cs typeface="+mn-cs"/>
                        </a:rPr>
                        <a:t>.</a:t>
                      </a: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dirty="0" smtClean="0">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endParaRPr lang="en-CA" sz="1800" dirty="0" smtClean="0">
                        <a:latin typeface="+mn-lt"/>
                        <a:ea typeface="Calibri"/>
                        <a:cs typeface="Times New Roman"/>
                      </a:endParaRPr>
                    </a:p>
                    <a:p>
                      <a:pPr>
                        <a:lnSpc>
                          <a:spcPct val="115000"/>
                        </a:lnSpc>
                        <a:spcAft>
                          <a:spcPts val="0"/>
                        </a:spcAft>
                      </a:pPr>
                      <a:endParaRPr lang="en-CA" sz="1800" dirty="0">
                        <a:latin typeface="+mn-lt"/>
                        <a:ea typeface="Calibri"/>
                        <a:cs typeface="Times New Roman"/>
                      </a:endParaRPr>
                    </a:p>
                  </a:txBody>
                  <a:tcPr marL="68580" marR="68580" marT="0" marB="0"/>
                </a:tc>
              </a:tr>
            </a:tbl>
          </a:graphicData>
        </a:graphic>
      </p:graphicFrame>
      <p:sp>
        <p:nvSpPr>
          <p:cNvPr id="2" name="Title 1"/>
          <p:cNvSpPr>
            <a:spLocks noGrp="1"/>
          </p:cNvSpPr>
          <p:nvPr>
            <p:ph type="title"/>
          </p:nvPr>
        </p:nvSpPr>
        <p:spPr/>
        <p:txBody>
          <a:bodyPr/>
          <a:lstStyle/>
          <a:p>
            <a:r>
              <a:rPr lang="en-US" dirty="0" smtClean="0"/>
              <a:t>1. Accommodation issue(s)</a:t>
            </a:r>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368</TotalTime>
  <Words>1133</Words>
  <Application>Microsoft Office PowerPoint</Application>
  <PresentationFormat>On-screen Show (4:3)</PresentationFormat>
  <Paragraphs>237</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Timmins PAR 2015-16 Initial Staff Report</vt:lpstr>
      <vt:lpstr> What is a Pupil Accommodation Review? </vt:lpstr>
      <vt:lpstr>Board Motion – November 25, 2015  </vt:lpstr>
      <vt:lpstr>Establishing an Accommodation Review</vt:lpstr>
      <vt:lpstr>Initial Staff Report Requirements</vt:lpstr>
      <vt:lpstr>Initial Staff Report Requirements</vt:lpstr>
      <vt:lpstr>Initial Staff Report Requirements</vt:lpstr>
      <vt:lpstr>1. Accommodation issue(s)</vt:lpstr>
      <vt:lpstr>1. Accommodation issue(s)</vt:lpstr>
      <vt:lpstr>1. Accommodation issue(s)</vt:lpstr>
      <vt:lpstr>1. Accommodation issue(s)</vt:lpstr>
      <vt:lpstr>Planned Capital updates</vt:lpstr>
      <vt:lpstr>2. Accommodations/ 3.Changes to Facilities</vt:lpstr>
      <vt:lpstr>2. Accommodations/ 3.Changes to Facilities</vt:lpstr>
      <vt:lpstr>2. Accommodations/ 3.Changes to Facilities</vt:lpstr>
      <vt:lpstr>2. Accommodations/ 3.Changes to Facilities</vt:lpstr>
      <vt:lpstr>2. Accommodations/ 3.Changes to Facilities</vt:lpstr>
      <vt:lpstr>2. Accommodations/ 3.Changes to Facilities</vt:lpstr>
      <vt:lpstr>Program Changes</vt:lpstr>
      <vt:lpstr>Transportation</vt:lpstr>
      <vt:lpstr>Capital Investment</vt:lpstr>
      <vt:lpstr>Capital Investment</vt:lpstr>
      <vt:lpstr>Municipal Input</vt:lpstr>
      <vt:lpstr>Timelines</vt:lpstr>
      <vt:lpstr>Timelines</vt:lpstr>
      <vt:lpstr>Timelines</vt:lpstr>
      <vt:lpstr>Questions?</vt:lpstr>
    </vt:vector>
  </TitlesOfParts>
  <Company>NCDSB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gsheculski</dc:creator>
  <cp:lastModifiedBy>gsheculski</cp:lastModifiedBy>
  <cp:revision>67</cp:revision>
  <dcterms:created xsi:type="dcterms:W3CDTF">2015-09-24T17:38:41Z</dcterms:created>
  <dcterms:modified xsi:type="dcterms:W3CDTF">2016-01-26T20:30:15Z</dcterms:modified>
</cp:coreProperties>
</file>